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5143500" cx="9144000"/>
  <p:notesSz cx="6858000" cy="9144000"/>
  <p:embeddedFontLst>
    <p:embeddedFont>
      <p:font typeface="Blinker SemiBold"/>
      <p:regular r:id="rId31"/>
      <p:bold r:id="rId32"/>
    </p:embeddedFont>
    <p:embeddedFont>
      <p:font typeface="Roboto"/>
      <p:regular r:id="rId33"/>
      <p:bold r:id="rId34"/>
      <p:italic r:id="rId35"/>
      <p:boldItalic r:id="rId36"/>
    </p:embeddedFont>
    <p:embeddedFont>
      <p:font typeface="Noto Sans JP"/>
      <p:regular r:id="rId37"/>
      <p:bold r:id="rId38"/>
    </p:embeddedFont>
    <p:embeddedFont>
      <p:font typeface="Open Sans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.fntdata"/><Relationship Id="rId42" Type="http://schemas.openxmlformats.org/officeDocument/2006/relationships/font" Target="fonts/OpenSans-boldItalic.fntdata"/><Relationship Id="rId41" Type="http://schemas.openxmlformats.org/officeDocument/2006/relationships/font" Target="fonts/OpenSans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BlinkerSemiBold-regular.fntdata"/><Relationship Id="rId30" Type="http://schemas.openxmlformats.org/officeDocument/2006/relationships/slide" Target="slides/slide26.xml"/><Relationship Id="rId33" Type="http://schemas.openxmlformats.org/officeDocument/2006/relationships/font" Target="fonts/Roboto-regular.fntdata"/><Relationship Id="rId32" Type="http://schemas.openxmlformats.org/officeDocument/2006/relationships/font" Target="fonts/BlinkerSemiBold-bold.fntdata"/><Relationship Id="rId35" Type="http://schemas.openxmlformats.org/officeDocument/2006/relationships/font" Target="fonts/Roboto-italic.fntdata"/><Relationship Id="rId34" Type="http://schemas.openxmlformats.org/officeDocument/2006/relationships/font" Target="fonts/Roboto-bold.fntdata"/><Relationship Id="rId37" Type="http://schemas.openxmlformats.org/officeDocument/2006/relationships/font" Target="fonts/NotoSansJP-regular.fntdata"/><Relationship Id="rId36" Type="http://schemas.openxmlformats.org/officeDocument/2006/relationships/font" Target="fonts/Roboto-boldItalic.fntdata"/><Relationship Id="rId39" Type="http://schemas.openxmlformats.org/officeDocument/2006/relationships/font" Target="fonts/OpenSans-regular.fntdata"/><Relationship Id="rId38" Type="http://schemas.openxmlformats.org/officeDocument/2006/relationships/font" Target="fonts/NotoSansJP-bold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securesaas/talks-pentesting-with-ai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065a86df6c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3065a86df6c_0_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065a86df6c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My default scoping document has 32 questions whereas ChatGPT gave me 20 questions.</a:t>
            </a:r>
            <a:br>
              <a:rPr lang="en-US"/>
            </a:br>
            <a:r>
              <a:rPr lang="en-US"/>
              <a:t>General scoping, Technical Scoping, Network &amp; Infrastructure, Applications &amp; Software, Security Policies &amp; Procedures, Logistics &amp; Reporting</a:t>
            </a:r>
            <a:endParaRPr/>
          </a:p>
        </p:txBody>
      </p:sp>
      <p:sp>
        <p:nvSpPr>
          <p:cNvPr id="280" name="Google Shape;280;g3065a86df6c_0_1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065a86df6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3065a86df6c_0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065a86df6c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065a86df6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065a86df6c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Microsoft Copilot for Security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Google Security Operations Security Orchestration, Automation and Response (SOAR)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Automated Workflows with Blink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Blink, an automation platform, supports 18 out-of-the-box actions for Shodan. This integration allows for: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Automated crawling and scanning of internet-accessible devices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Continuous monitoring of assets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Creation of AI-powered workflows for security operations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g3065a86df6c_0_1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065a86df6c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Assets to protect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Potential Threat Actors – (hackers, insiders, competitors, nation-state actors, script kiddies, 3rd party vendors)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Attack surfaces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 Threat Scenarios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Security Controls and mitigation</a:t>
            </a:r>
            <a:endParaRPr/>
          </a:p>
        </p:txBody>
      </p:sp>
      <p:sp>
        <p:nvSpPr>
          <p:cNvPr id="325" name="Google Shape;325;g3065a86df6c_0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065a86df6c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3065a86df6c_0_1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065a86df6c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https://github.com/securesaas/talks-pentesting-with-ai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3065a86df6c_0_4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067ddd96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 possible attacks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XSS, CSRF, IDOR,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non-HTTPS (MoM),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Brute Force, Weak passwords,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Clickjacking,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HTML comments</a:t>
            </a:r>
            <a:endParaRPr/>
          </a:p>
        </p:txBody>
      </p:sp>
      <p:sp>
        <p:nvSpPr>
          <p:cNvPr id="359" name="Google Shape;359;g3067ddd964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068310354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 possible attacks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XSS, CSRF, IDOR,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non-HTTPS (MoM),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Brute Force, Weak passwords,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Clickjacking,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HTML comments</a:t>
            </a:r>
            <a:endParaRPr/>
          </a:p>
        </p:txBody>
      </p:sp>
      <p:sp>
        <p:nvSpPr>
          <p:cNvPr id="373" name="Google Shape;373;g30683103545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03b768cccc_1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03b768cccc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067ddd96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3067ddd964f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065a86df6c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065a86df6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065a86df6c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3065a86df6c_0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065a86df6c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065a86df6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065a86df6c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3065a86df6c_0_2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065a86df6c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3065a86df6c_0_2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044476c3f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g3044476c3f7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By a show of hands, who here has experience in Security? Penetration Testing?</a:t>
            </a:r>
            <a:endParaRPr/>
          </a:p>
        </p:txBody>
      </p:sp>
      <p:sp>
        <p:nvSpPr>
          <p:cNvPr id="214" name="Google Shape;21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065a86df6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Penetration Testing, Security Assessment, Physical Security, Black/White/Gray Box Testing</a:t>
            </a:r>
            <a:endParaRPr/>
          </a:p>
        </p:txBody>
      </p:sp>
      <p:sp>
        <p:nvSpPr>
          <p:cNvPr id="220" name="Google Shape;220;g3065a86df6c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065a86df6c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Penetration Testing, Security Assessment, Physical Security, Black/White/Gray Box Testing</a:t>
            </a:r>
            <a:endParaRPr/>
          </a:p>
        </p:txBody>
      </p:sp>
      <p:sp>
        <p:nvSpPr>
          <p:cNvPr id="226" name="Google Shape;226;g3065a86df6c_0_4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44476c3f7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44476c3f7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044476c3f7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044476c3f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065a86df6c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065a86df6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065a86df6c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3065a86df6c_0_4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/>
          <p:nvPr>
            <p:ph idx="2" type="pic"/>
          </p:nvPr>
        </p:nvSpPr>
        <p:spPr>
          <a:xfrm>
            <a:off x="888283" y="1273301"/>
            <a:ext cx="3264300" cy="31593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Slide">
  <p:cSld name="14_Title Slid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1"/>
          <p:cNvSpPr/>
          <p:nvPr>
            <p:ph idx="2" type="pic"/>
          </p:nvPr>
        </p:nvSpPr>
        <p:spPr>
          <a:xfrm>
            <a:off x="839561" y="1140389"/>
            <a:ext cx="1918500" cy="18921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3" name="Google Shape;33;p11"/>
          <p:cNvSpPr/>
          <p:nvPr>
            <p:ph idx="3" type="pic"/>
          </p:nvPr>
        </p:nvSpPr>
        <p:spPr>
          <a:xfrm>
            <a:off x="2884658" y="2469016"/>
            <a:ext cx="1918500" cy="18921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Slide">
  <p:cSld name="8_Title Slid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2"/>
          <p:cNvSpPr/>
          <p:nvPr>
            <p:ph idx="2" type="pic"/>
          </p:nvPr>
        </p:nvSpPr>
        <p:spPr>
          <a:xfrm>
            <a:off x="5094553" y="1207382"/>
            <a:ext cx="3225600" cy="32196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itle Slide">
  <p:cSld name="9_Title Slide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/>
          <p:nvPr/>
        </p:nvSpPr>
        <p:spPr>
          <a:xfrm flipH="1">
            <a:off x="1" y="0"/>
            <a:ext cx="2638118" cy="5143500"/>
          </a:xfrm>
          <a:custGeom>
            <a:rect b="b" l="l" r="r" t="t"/>
            <a:pathLst>
              <a:path extrusionOk="0" h="6858000" w="3517490">
                <a:moveTo>
                  <a:pt x="1922336" y="0"/>
                </a:moveTo>
                <a:lnTo>
                  <a:pt x="3517490" y="0"/>
                </a:lnTo>
                <a:lnTo>
                  <a:pt x="3517490" y="6858000"/>
                </a:lnTo>
                <a:lnTo>
                  <a:pt x="1922336" y="6858000"/>
                </a:lnTo>
                <a:lnTo>
                  <a:pt x="1771910" y="6761564"/>
                </a:lnTo>
                <a:cubicBezTo>
                  <a:pt x="702867" y="6039333"/>
                  <a:pt x="0" y="4816248"/>
                  <a:pt x="0" y="3429000"/>
                </a:cubicBezTo>
                <a:cubicBezTo>
                  <a:pt x="0" y="2041752"/>
                  <a:pt x="702867" y="818668"/>
                  <a:pt x="1771910" y="964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" name="Google Shape;38;p13"/>
          <p:cNvSpPr/>
          <p:nvPr>
            <p:ph idx="2" type="pic"/>
          </p:nvPr>
        </p:nvSpPr>
        <p:spPr>
          <a:xfrm>
            <a:off x="656551" y="881743"/>
            <a:ext cx="3380100" cy="3380100"/>
          </a:xfrm>
          <a:prstGeom prst="rect">
            <a:avLst/>
          </a:prstGeom>
          <a:solidFill>
            <a:srgbClr val="D8D8D8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" name="Google Shape;39;p13"/>
          <p:cNvSpPr/>
          <p:nvPr/>
        </p:nvSpPr>
        <p:spPr>
          <a:xfrm flipH="1">
            <a:off x="1" y="0"/>
            <a:ext cx="2638118" cy="5143500"/>
          </a:xfrm>
          <a:custGeom>
            <a:rect b="b" l="l" r="r" t="t"/>
            <a:pathLst>
              <a:path extrusionOk="0" h="6858000" w="3517490">
                <a:moveTo>
                  <a:pt x="1922336" y="0"/>
                </a:moveTo>
                <a:lnTo>
                  <a:pt x="3517490" y="0"/>
                </a:lnTo>
                <a:lnTo>
                  <a:pt x="3517490" y="6858000"/>
                </a:lnTo>
                <a:lnTo>
                  <a:pt x="1922336" y="6858000"/>
                </a:lnTo>
                <a:lnTo>
                  <a:pt x="1771910" y="6761564"/>
                </a:lnTo>
                <a:cubicBezTo>
                  <a:pt x="702867" y="6039333"/>
                  <a:pt x="0" y="4816248"/>
                  <a:pt x="0" y="3429000"/>
                </a:cubicBezTo>
                <a:cubicBezTo>
                  <a:pt x="0" y="2041752"/>
                  <a:pt x="702867" y="818668"/>
                  <a:pt x="1771910" y="96436"/>
                </a:cubicBezTo>
                <a:close/>
              </a:path>
            </a:pathLst>
          </a:custGeom>
          <a:solidFill>
            <a:srgbClr val="FF652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Title Slide">
  <p:cSld name="10_Title Slide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/>
          <p:nvPr>
            <p:ph idx="2" type="pic"/>
          </p:nvPr>
        </p:nvSpPr>
        <p:spPr>
          <a:xfrm>
            <a:off x="4572001" y="1452057"/>
            <a:ext cx="3743400" cy="3691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Slide">
  <p:cSld name="5_Title Slide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5"/>
          <p:cNvSpPr/>
          <p:nvPr/>
        </p:nvSpPr>
        <p:spPr>
          <a:xfrm>
            <a:off x="1" y="2127174"/>
            <a:ext cx="3357985" cy="3016326"/>
          </a:xfrm>
          <a:custGeom>
            <a:rect b="b" l="l" r="r" t="t"/>
            <a:pathLst>
              <a:path extrusionOk="0" h="4021768" w="4477313">
                <a:moveTo>
                  <a:pt x="1255643" y="0"/>
                </a:moveTo>
                <a:cubicBezTo>
                  <a:pt x="3034922" y="0"/>
                  <a:pt x="4477313" y="1442390"/>
                  <a:pt x="4477313" y="3221668"/>
                </a:cubicBezTo>
                <a:cubicBezTo>
                  <a:pt x="4477313" y="3444078"/>
                  <a:pt x="4454776" y="3661224"/>
                  <a:pt x="4411860" y="3870947"/>
                </a:cubicBezTo>
                <a:lnTo>
                  <a:pt x="4373080" y="4021768"/>
                </a:lnTo>
                <a:lnTo>
                  <a:pt x="0" y="4021768"/>
                </a:lnTo>
                <a:lnTo>
                  <a:pt x="0" y="253957"/>
                </a:lnTo>
                <a:lnTo>
                  <a:pt x="1624" y="253175"/>
                </a:lnTo>
                <a:cubicBezTo>
                  <a:pt x="387059" y="90150"/>
                  <a:pt x="810824" y="0"/>
                  <a:pt x="125564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" name="Google Shape;44;p15"/>
          <p:cNvSpPr/>
          <p:nvPr>
            <p:ph idx="2" type="pic"/>
          </p:nvPr>
        </p:nvSpPr>
        <p:spPr>
          <a:xfrm>
            <a:off x="828676" y="1311730"/>
            <a:ext cx="3166500" cy="3166500"/>
          </a:xfrm>
          <a:prstGeom prst="rect">
            <a:avLst/>
          </a:prstGeom>
          <a:solidFill>
            <a:srgbClr val="D8D8D8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5"/>
          <p:cNvSpPr/>
          <p:nvPr/>
        </p:nvSpPr>
        <p:spPr>
          <a:xfrm>
            <a:off x="1" y="2127174"/>
            <a:ext cx="3357985" cy="3016326"/>
          </a:xfrm>
          <a:custGeom>
            <a:rect b="b" l="l" r="r" t="t"/>
            <a:pathLst>
              <a:path extrusionOk="0" h="4021768" w="4477313">
                <a:moveTo>
                  <a:pt x="1255643" y="0"/>
                </a:moveTo>
                <a:cubicBezTo>
                  <a:pt x="3034922" y="0"/>
                  <a:pt x="4477313" y="1442390"/>
                  <a:pt x="4477313" y="3221668"/>
                </a:cubicBezTo>
                <a:cubicBezTo>
                  <a:pt x="4477313" y="3444078"/>
                  <a:pt x="4454776" y="3661224"/>
                  <a:pt x="4411860" y="3870947"/>
                </a:cubicBezTo>
                <a:lnTo>
                  <a:pt x="4373080" y="4021768"/>
                </a:lnTo>
                <a:lnTo>
                  <a:pt x="0" y="4021768"/>
                </a:lnTo>
                <a:lnTo>
                  <a:pt x="0" y="253957"/>
                </a:lnTo>
                <a:lnTo>
                  <a:pt x="1624" y="253175"/>
                </a:lnTo>
                <a:cubicBezTo>
                  <a:pt x="387059" y="90150"/>
                  <a:pt x="810824" y="0"/>
                  <a:pt x="125564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Slide">
  <p:cSld name="6_Title Slide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6"/>
          <p:cNvSpPr/>
          <p:nvPr>
            <p:ph idx="2" type="pic"/>
          </p:nvPr>
        </p:nvSpPr>
        <p:spPr>
          <a:xfrm>
            <a:off x="1409062" y="2136814"/>
            <a:ext cx="1371600" cy="13716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8" name="Google Shape;48;p16"/>
          <p:cNvSpPr/>
          <p:nvPr>
            <p:ph idx="3" type="pic"/>
          </p:nvPr>
        </p:nvSpPr>
        <p:spPr>
          <a:xfrm>
            <a:off x="3614738" y="1865351"/>
            <a:ext cx="1914600" cy="19146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9" name="Google Shape;49;p16"/>
          <p:cNvSpPr/>
          <p:nvPr>
            <p:ph idx="4" type="pic"/>
          </p:nvPr>
        </p:nvSpPr>
        <p:spPr>
          <a:xfrm>
            <a:off x="6194159" y="2136814"/>
            <a:ext cx="1371600" cy="13716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"/>
          <p:cNvSpPr/>
          <p:nvPr>
            <p:ph idx="2" type="pic"/>
          </p:nvPr>
        </p:nvSpPr>
        <p:spPr>
          <a:xfrm>
            <a:off x="4933346" y="1162695"/>
            <a:ext cx="3380700" cy="33807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Slide">
  <p:cSld name="16_Title Slid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8"/>
          <p:cNvSpPr/>
          <p:nvPr/>
        </p:nvSpPr>
        <p:spPr>
          <a:xfrm>
            <a:off x="1270271" y="1633609"/>
            <a:ext cx="2442300" cy="2442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" name="Google Shape;54;p18"/>
          <p:cNvSpPr/>
          <p:nvPr>
            <p:ph idx="2" type="pic"/>
          </p:nvPr>
        </p:nvSpPr>
        <p:spPr>
          <a:xfrm>
            <a:off x="828676" y="1300729"/>
            <a:ext cx="1857900" cy="1857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55" name="Google Shape;55;p18"/>
          <p:cNvSpPr/>
          <p:nvPr>
            <p:ph idx="3" type="pic"/>
          </p:nvPr>
        </p:nvSpPr>
        <p:spPr>
          <a:xfrm>
            <a:off x="2296321" y="2550943"/>
            <a:ext cx="1857900" cy="1857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56" name="Google Shape;56;p18"/>
          <p:cNvSpPr/>
          <p:nvPr/>
        </p:nvSpPr>
        <p:spPr>
          <a:xfrm>
            <a:off x="1270271" y="1633609"/>
            <a:ext cx="2442300" cy="2442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Title Slide">
  <p:cSld name="17_Title Slid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9"/>
          <p:cNvSpPr/>
          <p:nvPr>
            <p:ph idx="2" type="pic"/>
          </p:nvPr>
        </p:nvSpPr>
        <p:spPr>
          <a:xfrm>
            <a:off x="5051744" y="1274807"/>
            <a:ext cx="1447800" cy="14478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59" name="Google Shape;59;p19"/>
          <p:cNvSpPr/>
          <p:nvPr>
            <p:ph idx="3" type="pic"/>
          </p:nvPr>
        </p:nvSpPr>
        <p:spPr>
          <a:xfrm>
            <a:off x="5051744" y="3054894"/>
            <a:ext cx="1447800" cy="14478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Title Slide">
  <p:cSld name="19_Title Slid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0"/>
          <p:cNvSpPr/>
          <p:nvPr>
            <p:ph idx="2" type="pic"/>
          </p:nvPr>
        </p:nvSpPr>
        <p:spPr>
          <a:xfrm>
            <a:off x="857251" y="1170099"/>
            <a:ext cx="1857900" cy="33732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62" name="Google Shape;62;p20"/>
          <p:cNvSpPr/>
          <p:nvPr>
            <p:ph idx="3" type="pic"/>
          </p:nvPr>
        </p:nvSpPr>
        <p:spPr>
          <a:xfrm>
            <a:off x="2638823" y="2194967"/>
            <a:ext cx="1323600" cy="13236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"/>
          <p:cNvSpPr/>
          <p:nvPr>
            <p:ph idx="2" type="pic"/>
          </p:nvPr>
        </p:nvSpPr>
        <p:spPr>
          <a:xfrm>
            <a:off x="5043818" y="1335146"/>
            <a:ext cx="3242400" cy="29676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Title Slide">
  <p:cSld name="22_Title Slid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1"/>
          <p:cNvSpPr/>
          <p:nvPr/>
        </p:nvSpPr>
        <p:spPr>
          <a:xfrm>
            <a:off x="5040371" y="2729772"/>
            <a:ext cx="4162820" cy="2413728"/>
          </a:xfrm>
          <a:custGeom>
            <a:rect b="b" l="l" r="r" t="t"/>
            <a:pathLst>
              <a:path extrusionOk="0" h="3218304" w="5550426">
                <a:moveTo>
                  <a:pt x="3336964" y="0"/>
                </a:moveTo>
                <a:cubicBezTo>
                  <a:pt x="4144781" y="0"/>
                  <a:pt x="4885682" y="286504"/>
                  <a:pt x="5463597" y="763442"/>
                </a:cubicBezTo>
                <a:lnTo>
                  <a:pt x="5550426" y="842357"/>
                </a:lnTo>
                <a:lnTo>
                  <a:pt x="5550426" y="3218304"/>
                </a:lnTo>
                <a:lnTo>
                  <a:pt x="0" y="3218304"/>
                </a:lnTo>
                <a:lnTo>
                  <a:pt x="10950" y="3001445"/>
                </a:lnTo>
                <a:cubicBezTo>
                  <a:pt x="182159" y="1315578"/>
                  <a:pt x="1605927" y="0"/>
                  <a:pt x="33369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21"/>
          <p:cNvSpPr/>
          <p:nvPr>
            <p:ph idx="2" type="pic"/>
          </p:nvPr>
        </p:nvSpPr>
        <p:spPr>
          <a:xfrm>
            <a:off x="4014787" y="0"/>
            <a:ext cx="43005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1"/>
          <p:cNvSpPr/>
          <p:nvPr/>
        </p:nvSpPr>
        <p:spPr>
          <a:xfrm>
            <a:off x="5040371" y="2729772"/>
            <a:ext cx="4162820" cy="2413728"/>
          </a:xfrm>
          <a:custGeom>
            <a:rect b="b" l="l" r="r" t="t"/>
            <a:pathLst>
              <a:path extrusionOk="0" h="3218304" w="5550426">
                <a:moveTo>
                  <a:pt x="3336964" y="0"/>
                </a:moveTo>
                <a:cubicBezTo>
                  <a:pt x="4144781" y="0"/>
                  <a:pt x="4885682" y="286504"/>
                  <a:pt x="5463597" y="763442"/>
                </a:cubicBezTo>
                <a:lnTo>
                  <a:pt x="5550426" y="842357"/>
                </a:lnTo>
                <a:lnTo>
                  <a:pt x="5550426" y="3218304"/>
                </a:lnTo>
                <a:lnTo>
                  <a:pt x="0" y="3218304"/>
                </a:lnTo>
                <a:lnTo>
                  <a:pt x="10950" y="3001445"/>
                </a:lnTo>
                <a:cubicBezTo>
                  <a:pt x="182159" y="1315578"/>
                  <a:pt x="1605927" y="0"/>
                  <a:pt x="33369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Title Slide">
  <p:cSld name="23_Title Slid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2"/>
          <p:cNvSpPr/>
          <p:nvPr>
            <p:ph idx="2" type="pic"/>
          </p:nvPr>
        </p:nvSpPr>
        <p:spPr>
          <a:xfrm>
            <a:off x="839445" y="1905001"/>
            <a:ext cx="2638500" cy="2638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69" name="Google Shape;69;p22"/>
          <p:cNvSpPr/>
          <p:nvPr>
            <p:ph idx="3" type="pic"/>
          </p:nvPr>
        </p:nvSpPr>
        <p:spPr>
          <a:xfrm>
            <a:off x="2086630" y="1101821"/>
            <a:ext cx="2018700" cy="2018700"/>
          </a:xfrm>
          <a:prstGeom prst="rect">
            <a:avLst/>
          </a:prstGeom>
          <a:solidFill>
            <a:srgbClr val="D8D8D8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Title Slide">
  <p:cSld name="24_Title Slid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3"/>
          <p:cNvSpPr/>
          <p:nvPr>
            <p:ph idx="2" type="pic"/>
          </p:nvPr>
        </p:nvSpPr>
        <p:spPr>
          <a:xfrm>
            <a:off x="4762061" y="1262823"/>
            <a:ext cx="3564300" cy="32733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Title Slide">
  <p:cSld name="25_Title Slid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/>
          <p:nvPr>
            <p:ph idx="2" type="pic"/>
          </p:nvPr>
        </p:nvSpPr>
        <p:spPr>
          <a:xfrm>
            <a:off x="856258" y="1348951"/>
            <a:ext cx="1500900" cy="1500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74" name="Google Shape;74;p24"/>
          <p:cNvSpPr/>
          <p:nvPr>
            <p:ph idx="3" type="pic"/>
          </p:nvPr>
        </p:nvSpPr>
        <p:spPr>
          <a:xfrm>
            <a:off x="2809110" y="1348951"/>
            <a:ext cx="1500900" cy="1500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Slide">
  <p:cSld name="20_Title Slid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5"/>
          <p:cNvSpPr/>
          <p:nvPr>
            <p:ph idx="2" type="pic"/>
          </p:nvPr>
        </p:nvSpPr>
        <p:spPr>
          <a:xfrm>
            <a:off x="5176687" y="0"/>
            <a:ext cx="39672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Title Slide">
  <p:cSld name="21_Title Slide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6"/>
          <p:cNvSpPr/>
          <p:nvPr>
            <p:ph idx="2" type="pic"/>
          </p:nvPr>
        </p:nvSpPr>
        <p:spPr>
          <a:xfrm flipH="1">
            <a:off x="115" y="0"/>
            <a:ext cx="39672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Slide">
  <p:cSld name="18_Title Slid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7"/>
          <p:cNvSpPr/>
          <p:nvPr>
            <p:ph idx="2" type="pic"/>
          </p:nvPr>
        </p:nvSpPr>
        <p:spPr>
          <a:xfrm>
            <a:off x="5176687" y="0"/>
            <a:ext cx="39672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Title Slide">
  <p:cSld name="26_Title Slide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8"/>
          <p:cNvSpPr/>
          <p:nvPr>
            <p:ph idx="2" type="pic"/>
          </p:nvPr>
        </p:nvSpPr>
        <p:spPr>
          <a:xfrm flipH="1">
            <a:off x="115" y="0"/>
            <a:ext cx="39672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Title Slide">
  <p:cSld name="27_Title Slid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9"/>
          <p:cNvSpPr/>
          <p:nvPr/>
        </p:nvSpPr>
        <p:spPr>
          <a:xfrm>
            <a:off x="5405779" y="2527355"/>
            <a:ext cx="3738223" cy="2616146"/>
          </a:xfrm>
          <a:custGeom>
            <a:rect b="b" l="l" r="r" t="t"/>
            <a:pathLst>
              <a:path extrusionOk="0" h="3488195" w="4984297">
                <a:moveTo>
                  <a:pt x="3286125" y="0"/>
                </a:moveTo>
                <a:cubicBezTo>
                  <a:pt x="3853274" y="0"/>
                  <a:pt x="4386866" y="143677"/>
                  <a:pt x="4852487" y="396618"/>
                </a:cubicBezTo>
                <a:lnTo>
                  <a:pt x="4984297" y="476694"/>
                </a:lnTo>
                <a:lnTo>
                  <a:pt x="4984297" y="3488195"/>
                </a:lnTo>
                <a:lnTo>
                  <a:pt x="6783" y="3488195"/>
                </a:lnTo>
                <a:lnTo>
                  <a:pt x="4276" y="3455229"/>
                </a:lnTo>
                <a:cubicBezTo>
                  <a:pt x="1437" y="3399220"/>
                  <a:pt x="0" y="3342840"/>
                  <a:pt x="0" y="3286125"/>
                </a:cubicBezTo>
                <a:cubicBezTo>
                  <a:pt x="0" y="1471248"/>
                  <a:pt x="1471248" y="0"/>
                  <a:pt x="32861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5" name="Google Shape;85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75100" y="1075743"/>
            <a:ext cx="2495272" cy="349173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9"/>
          <p:cNvSpPr/>
          <p:nvPr>
            <p:ph idx="2" type="pic"/>
          </p:nvPr>
        </p:nvSpPr>
        <p:spPr>
          <a:xfrm>
            <a:off x="5836133" y="1928709"/>
            <a:ext cx="1490100" cy="17898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87" name="Google Shape;87;p29"/>
          <p:cNvSpPr/>
          <p:nvPr/>
        </p:nvSpPr>
        <p:spPr>
          <a:xfrm>
            <a:off x="5405779" y="2527355"/>
            <a:ext cx="3738223" cy="2616146"/>
          </a:xfrm>
          <a:custGeom>
            <a:rect b="b" l="l" r="r" t="t"/>
            <a:pathLst>
              <a:path extrusionOk="0" h="3488195" w="4984297">
                <a:moveTo>
                  <a:pt x="3286125" y="0"/>
                </a:moveTo>
                <a:cubicBezTo>
                  <a:pt x="3853274" y="0"/>
                  <a:pt x="4386866" y="143677"/>
                  <a:pt x="4852487" y="396618"/>
                </a:cubicBezTo>
                <a:lnTo>
                  <a:pt x="4984297" y="476694"/>
                </a:lnTo>
                <a:lnTo>
                  <a:pt x="4984297" y="3488195"/>
                </a:lnTo>
                <a:lnTo>
                  <a:pt x="6783" y="3488195"/>
                </a:lnTo>
                <a:lnTo>
                  <a:pt x="4276" y="3455229"/>
                </a:lnTo>
                <a:cubicBezTo>
                  <a:pt x="1437" y="3399220"/>
                  <a:pt x="0" y="3342840"/>
                  <a:pt x="0" y="3286125"/>
                </a:cubicBezTo>
                <a:cubicBezTo>
                  <a:pt x="0" y="1471248"/>
                  <a:pt x="1471248" y="0"/>
                  <a:pt x="32861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8" name="Google Shape;88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75100" y="1075743"/>
            <a:ext cx="2495272" cy="3491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_Title Slide">
  <p:cSld name="29_Title Slide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28924" y="1045028"/>
            <a:ext cx="1701838" cy="349839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30"/>
          <p:cNvSpPr/>
          <p:nvPr>
            <p:ph idx="2" type="pic"/>
          </p:nvPr>
        </p:nvSpPr>
        <p:spPr>
          <a:xfrm>
            <a:off x="2943272" y="1150723"/>
            <a:ext cx="1472100" cy="32607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pic>
        <p:nvPicPr>
          <p:cNvPr id="92" name="Google Shape;92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28924" y="1045028"/>
            <a:ext cx="1701838" cy="3498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4"/>
          <p:cNvSpPr/>
          <p:nvPr>
            <p:ph idx="2" type="pic"/>
          </p:nvPr>
        </p:nvSpPr>
        <p:spPr>
          <a:xfrm>
            <a:off x="821451" y="1323551"/>
            <a:ext cx="3124500" cy="30933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_Title Slide">
  <p:cSld name="28_Title Slide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1"/>
          <p:cNvSpPr/>
          <p:nvPr/>
        </p:nvSpPr>
        <p:spPr>
          <a:xfrm>
            <a:off x="828676" y="1268185"/>
            <a:ext cx="5811600" cy="3237000"/>
          </a:xfrm>
          <a:prstGeom prst="roundRect">
            <a:avLst>
              <a:gd fmla="val 9135" name="adj"/>
            </a:avLst>
          </a:prstGeom>
          <a:solidFill>
            <a:schemeClr val="accent1"/>
          </a:solidFill>
          <a:ln>
            <a:noFill/>
          </a:ln>
          <a:effectLst>
            <a:outerShdw blurRad="203200" sx="101000" rotWithShape="0" algn="ctr" dir="5400000" dist="50800" sy="101000">
              <a:srgbClr val="000000">
                <a:alpha val="12941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" name="Google Shape;95;p31"/>
          <p:cNvSpPr/>
          <p:nvPr>
            <p:ph idx="2" type="pic"/>
          </p:nvPr>
        </p:nvSpPr>
        <p:spPr>
          <a:xfrm>
            <a:off x="5186363" y="800100"/>
            <a:ext cx="3205200" cy="43434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31"/>
          <p:cNvSpPr/>
          <p:nvPr/>
        </p:nvSpPr>
        <p:spPr>
          <a:xfrm>
            <a:off x="828676" y="1268185"/>
            <a:ext cx="5811600" cy="3237000"/>
          </a:xfrm>
          <a:prstGeom prst="roundRect">
            <a:avLst>
              <a:gd fmla="val 9135" name="adj"/>
            </a:avLst>
          </a:prstGeom>
          <a:solidFill>
            <a:schemeClr val="accent1"/>
          </a:solidFill>
          <a:ln>
            <a:noFill/>
          </a:ln>
          <a:effectLst>
            <a:outerShdw blurRad="203200" sx="101000" rotWithShape="0" algn="ctr" dir="5400000" dist="50800" sy="101000">
              <a:srgbClr val="000000">
                <a:alpha val="12941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_Title Slide">
  <p:cSld name="30_Title Slide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2"/>
          <p:cNvSpPr/>
          <p:nvPr>
            <p:ph idx="2" type="pic"/>
          </p:nvPr>
        </p:nvSpPr>
        <p:spPr>
          <a:xfrm>
            <a:off x="888283" y="1273301"/>
            <a:ext cx="3264300" cy="31593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_Title Slide">
  <p:cSld name="31_Title Slid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3"/>
          <p:cNvSpPr/>
          <p:nvPr>
            <p:ph idx="2" type="pic"/>
          </p:nvPr>
        </p:nvSpPr>
        <p:spPr>
          <a:xfrm>
            <a:off x="5043818" y="1335146"/>
            <a:ext cx="3242400" cy="29676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Title Slide">
  <p:cSld name="32_Title Slid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4"/>
          <p:cNvSpPr/>
          <p:nvPr>
            <p:ph idx="2" type="pic"/>
          </p:nvPr>
        </p:nvSpPr>
        <p:spPr>
          <a:xfrm>
            <a:off x="821451" y="1323551"/>
            <a:ext cx="3124500" cy="30933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_Title Slide">
  <p:cSld name="33_Title Slide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5"/>
          <p:cNvSpPr/>
          <p:nvPr>
            <p:ph idx="2" type="pic"/>
          </p:nvPr>
        </p:nvSpPr>
        <p:spPr>
          <a:xfrm>
            <a:off x="5187538" y="1328058"/>
            <a:ext cx="3956400" cy="38154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05" name="Google Shape;105;p35"/>
          <p:cNvSpPr/>
          <p:nvPr>
            <p:ph idx="3" type="pic"/>
          </p:nvPr>
        </p:nvSpPr>
        <p:spPr>
          <a:xfrm>
            <a:off x="5040087" y="1045883"/>
            <a:ext cx="1801800" cy="1801800"/>
          </a:xfrm>
          <a:prstGeom prst="rect">
            <a:avLst/>
          </a:prstGeom>
          <a:solidFill>
            <a:srgbClr val="D8D8D8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Title Slide">
  <p:cSld name="34_Title Slide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6"/>
          <p:cNvSpPr/>
          <p:nvPr>
            <p:ph idx="2" type="pic"/>
          </p:nvPr>
        </p:nvSpPr>
        <p:spPr>
          <a:xfrm>
            <a:off x="1" y="1371600"/>
            <a:ext cx="3871800" cy="30291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_Title Slide">
  <p:cSld name="35_Title Slide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7"/>
          <p:cNvSpPr/>
          <p:nvPr>
            <p:ph idx="2" type="pic"/>
          </p:nvPr>
        </p:nvSpPr>
        <p:spPr>
          <a:xfrm>
            <a:off x="5254057" y="1328056"/>
            <a:ext cx="1534800" cy="15348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10" name="Google Shape;110;p37"/>
          <p:cNvSpPr/>
          <p:nvPr>
            <p:ph idx="3" type="pic"/>
          </p:nvPr>
        </p:nvSpPr>
        <p:spPr>
          <a:xfrm>
            <a:off x="5254057" y="2960913"/>
            <a:ext cx="1534800" cy="15348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11" name="Google Shape;111;p37"/>
          <p:cNvSpPr/>
          <p:nvPr>
            <p:ph idx="4" type="pic"/>
          </p:nvPr>
        </p:nvSpPr>
        <p:spPr>
          <a:xfrm>
            <a:off x="6655592" y="2144485"/>
            <a:ext cx="1534800" cy="15348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_Title Slide">
  <p:cSld name="36_Title Slid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8"/>
          <p:cNvSpPr/>
          <p:nvPr>
            <p:ph idx="2" type="pic"/>
          </p:nvPr>
        </p:nvSpPr>
        <p:spPr>
          <a:xfrm>
            <a:off x="893987" y="1306285"/>
            <a:ext cx="1490400" cy="15348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14" name="Google Shape;114;p38"/>
          <p:cNvSpPr/>
          <p:nvPr>
            <p:ph idx="3" type="pic"/>
          </p:nvPr>
        </p:nvSpPr>
        <p:spPr>
          <a:xfrm>
            <a:off x="2446515" y="1306285"/>
            <a:ext cx="1490400" cy="15348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15" name="Google Shape;115;p38"/>
          <p:cNvSpPr/>
          <p:nvPr>
            <p:ph idx="4" type="pic"/>
          </p:nvPr>
        </p:nvSpPr>
        <p:spPr>
          <a:xfrm>
            <a:off x="2446515" y="2946759"/>
            <a:ext cx="1490400" cy="15348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16" name="Google Shape;116;p38"/>
          <p:cNvSpPr/>
          <p:nvPr>
            <p:ph idx="5" type="pic"/>
          </p:nvPr>
        </p:nvSpPr>
        <p:spPr>
          <a:xfrm>
            <a:off x="893987" y="2946759"/>
            <a:ext cx="1490400" cy="15348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_Title Slide">
  <p:cSld name="37_Title Slide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_Title Slide">
  <p:cSld name="38_Title Slide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0"/>
          <p:cNvSpPr/>
          <p:nvPr>
            <p:ph idx="2" type="pic"/>
          </p:nvPr>
        </p:nvSpPr>
        <p:spPr>
          <a:xfrm>
            <a:off x="5089262" y="1362075"/>
            <a:ext cx="3226200" cy="31812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20" name="Google Shape;120;p40"/>
          <p:cNvSpPr/>
          <p:nvPr>
            <p:ph idx="3" type="pic"/>
          </p:nvPr>
        </p:nvSpPr>
        <p:spPr>
          <a:xfrm>
            <a:off x="4877627" y="2396866"/>
            <a:ext cx="1373100" cy="1373100"/>
          </a:xfrm>
          <a:prstGeom prst="rect">
            <a:avLst/>
          </a:prstGeom>
          <a:solidFill>
            <a:srgbClr val="D8D8D8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40"/>
          <p:cNvSpPr/>
          <p:nvPr>
            <p:ph idx="4" type="pic"/>
          </p:nvPr>
        </p:nvSpPr>
        <p:spPr>
          <a:xfrm>
            <a:off x="6081371" y="1198794"/>
            <a:ext cx="1373100" cy="1373100"/>
          </a:xfrm>
          <a:prstGeom prst="rect">
            <a:avLst/>
          </a:prstGeom>
          <a:solidFill>
            <a:srgbClr val="D8D8D8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5"/>
          <p:cNvSpPr/>
          <p:nvPr>
            <p:ph idx="2" type="pic"/>
          </p:nvPr>
        </p:nvSpPr>
        <p:spPr>
          <a:xfrm>
            <a:off x="5187538" y="1328058"/>
            <a:ext cx="3956400" cy="38154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4" name="Google Shape;14;p5"/>
          <p:cNvSpPr/>
          <p:nvPr>
            <p:ph idx="3" type="pic"/>
          </p:nvPr>
        </p:nvSpPr>
        <p:spPr>
          <a:xfrm>
            <a:off x="5040087" y="1045883"/>
            <a:ext cx="1801800" cy="1801800"/>
          </a:xfrm>
          <a:prstGeom prst="rect">
            <a:avLst/>
          </a:prstGeom>
          <a:solidFill>
            <a:srgbClr val="D8D8D8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_Title Slide">
  <p:cSld name="39_Title Slide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1"/>
          <p:cNvSpPr/>
          <p:nvPr>
            <p:ph idx="2" type="pic"/>
          </p:nvPr>
        </p:nvSpPr>
        <p:spPr>
          <a:xfrm>
            <a:off x="839561" y="1140389"/>
            <a:ext cx="1918500" cy="18921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24" name="Google Shape;124;p41"/>
          <p:cNvSpPr/>
          <p:nvPr>
            <p:ph idx="3" type="pic"/>
          </p:nvPr>
        </p:nvSpPr>
        <p:spPr>
          <a:xfrm>
            <a:off x="2884658" y="2469016"/>
            <a:ext cx="1918500" cy="18921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_Title Slide">
  <p:cSld name="40_Title Slide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2"/>
          <p:cNvSpPr/>
          <p:nvPr>
            <p:ph idx="2" type="pic"/>
          </p:nvPr>
        </p:nvSpPr>
        <p:spPr>
          <a:xfrm>
            <a:off x="5094553" y="1207382"/>
            <a:ext cx="3225600" cy="32196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_Title Slide">
  <p:cSld name="41_Title Slide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3"/>
          <p:cNvSpPr/>
          <p:nvPr/>
        </p:nvSpPr>
        <p:spPr>
          <a:xfrm flipH="1">
            <a:off x="1" y="0"/>
            <a:ext cx="2638118" cy="5143500"/>
          </a:xfrm>
          <a:custGeom>
            <a:rect b="b" l="l" r="r" t="t"/>
            <a:pathLst>
              <a:path extrusionOk="0" h="6858000" w="3517490">
                <a:moveTo>
                  <a:pt x="1922336" y="0"/>
                </a:moveTo>
                <a:lnTo>
                  <a:pt x="3517490" y="0"/>
                </a:lnTo>
                <a:lnTo>
                  <a:pt x="3517490" y="6858000"/>
                </a:lnTo>
                <a:lnTo>
                  <a:pt x="1922336" y="6858000"/>
                </a:lnTo>
                <a:lnTo>
                  <a:pt x="1771910" y="6761564"/>
                </a:lnTo>
                <a:cubicBezTo>
                  <a:pt x="702867" y="6039333"/>
                  <a:pt x="0" y="4816248"/>
                  <a:pt x="0" y="3429000"/>
                </a:cubicBezTo>
                <a:cubicBezTo>
                  <a:pt x="0" y="2041752"/>
                  <a:pt x="702867" y="818668"/>
                  <a:pt x="1771910" y="964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" name="Google Shape;129;p43"/>
          <p:cNvSpPr/>
          <p:nvPr>
            <p:ph idx="2" type="pic"/>
          </p:nvPr>
        </p:nvSpPr>
        <p:spPr>
          <a:xfrm>
            <a:off x="656551" y="881743"/>
            <a:ext cx="3380100" cy="3380100"/>
          </a:xfrm>
          <a:prstGeom prst="rect">
            <a:avLst/>
          </a:prstGeom>
          <a:solidFill>
            <a:srgbClr val="D8D8D8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_Title Slide">
  <p:cSld name="42_Title Slide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4"/>
          <p:cNvSpPr/>
          <p:nvPr>
            <p:ph idx="2" type="pic"/>
          </p:nvPr>
        </p:nvSpPr>
        <p:spPr>
          <a:xfrm>
            <a:off x="4572001" y="1452057"/>
            <a:ext cx="3743400" cy="3691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_Title Slide">
  <p:cSld name="43_Title Slide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5"/>
          <p:cNvSpPr/>
          <p:nvPr/>
        </p:nvSpPr>
        <p:spPr>
          <a:xfrm>
            <a:off x="1" y="2127174"/>
            <a:ext cx="3357985" cy="3016326"/>
          </a:xfrm>
          <a:custGeom>
            <a:rect b="b" l="l" r="r" t="t"/>
            <a:pathLst>
              <a:path extrusionOk="0" h="4021768" w="4477313">
                <a:moveTo>
                  <a:pt x="1255643" y="0"/>
                </a:moveTo>
                <a:cubicBezTo>
                  <a:pt x="3034922" y="0"/>
                  <a:pt x="4477313" y="1442390"/>
                  <a:pt x="4477313" y="3221668"/>
                </a:cubicBezTo>
                <a:cubicBezTo>
                  <a:pt x="4477313" y="3444078"/>
                  <a:pt x="4454776" y="3661224"/>
                  <a:pt x="4411860" y="3870947"/>
                </a:cubicBezTo>
                <a:lnTo>
                  <a:pt x="4373080" y="4021768"/>
                </a:lnTo>
                <a:lnTo>
                  <a:pt x="0" y="4021768"/>
                </a:lnTo>
                <a:lnTo>
                  <a:pt x="0" y="253957"/>
                </a:lnTo>
                <a:lnTo>
                  <a:pt x="1624" y="253175"/>
                </a:lnTo>
                <a:cubicBezTo>
                  <a:pt x="387059" y="90150"/>
                  <a:pt x="810824" y="0"/>
                  <a:pt x="1255643" y="0"/>
                </a:cubicBezTo>
                <a:close/>
              </a:path>
            </a:pathLst>
          </a:custGeom>
          <a:solidFill>
            <a:srgbClr val="FF652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" name="Google Shape;134;p45"/>
          <p:cNvSpPr/>
          <p:nvPr>
            <p:ph idx="2" type="pic"/>
          </p:nvPr>
        </p:nvSpPr>
        <p:spPr>
          <a:xfrm>
            <a:off x="828676" y="1311730"/>
            <a:ext cx="3166500" cy="3166500"/>
          </a:xfrm>
          <a:prstGeom prst="rect">
            <a:avLst/>
          </a:prstGeom>
          <a:solidFill>
            <a:srgbClr val="D8D8D8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_Title Slide">
  <p:cSld name="44_Title Slide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6"/>
          <p:cNvSpPr/>
          <p:nvPr>
            <p:ph idx="2" type="pic"/>
          </p:nvPr>
        </p:nvSpPr>
        <p:spPr>
          <a:xfrm>
            <a:off x="1409062" y="2136814"/>
            <a:ext cx="1371600" cy="13716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37" name="Google Shape;137;p46"/>
          <p:cNvSpPr/>
          <p:nvPr>
            <p:ph idx="3" type="pic"/>
          </p:nvPr>
        </p:nvSpPr>
        <p:spPr>
          <a:xfrm>
            <a:off x="3614738" y="1865351"/>
            <a:ext cx="1914600" cy="19146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38" name="Google Shape;138;p46"/>
          <p:cNvSpPr/>
          <p:nvPr>
            <p:ph idx="4" type="pic"/>
          </p:nvPr>
        </p:nvSpPr>
        <p:spPr>
          <a:xfrm>
            <a:off x="6194159" y="2136814"/>
            <a:ext cx="1371600" cy="13716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_Title Slide">
  <p:cSld name="45_Title Slide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7"/>
          <p:cNvSpPr/>
          <p:nvPr>
            <p:ph idx="2" type="pic"/>
          </p:nvPr>
        </p:nvSpPr>
        <p:spPr>
          <a:xfrm>
            <a:off x="4933346" y="1162695"/>
            <a:ext cx="3380700" cy="33807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_Title Slide">
  <p:cSld name="46_Title Slide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8"/>
          <p:cNvSpPr/>
          <p:nvPr/>
        </p:nvSpPr>
        <p:spPr>
          <a:xfrm>
            <a:off x="1270271" y="1633609"/>
            <a:ext cx="2442300" cy="2442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" name="Google Shape;143;p48"/>
          <p:cNvSpPr/>
          <p:nvPr>
            <p:ph idx="2" type="pic"/>
          </p:nvPr>
        </p:nvSpPr>
        <p:spPr>
          <a:xfrm>
            <a:off x="828676" y="1300729"/>
            <a:ext cx="1857900" cy="1857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44" name="Google Shape;144;p48"/>
          <p:cNvSpPr/>
          <p:nvPr>
            <p:ph idx="3" type="pic"/>
          </p:nvPr>
        </p:nvSpPr>
        <p:spPr>
          <a:xfrm>
            <a:off x="2296321" y="2550943"/>
            <a:ext cx="1857900" cy="1857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_Title Slide">
  <p:cSld name="47_Title Slide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9"/>
          <p:cNvSpPr/>
          <p:nvPr>
            <p:ph idx="2" type="pic"/>
          </p:nvPr>
        </p:nvSpPr>
        <p:spPr>
          <a:xfrm>
            <a:off x="5051744" y="1274807"/>
            <a:ext cx="1447800" cy="14478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47" name="Google Shape;147;p49"/>
          <p:cNvSpPr/>
          <p:nvPr>
            <p:ph idx="3" type="pic"/>
          </p:nvPr>
        </p:nvSpPr>
        <p:spPr>
          <a:xfrm>
            <a:off x="5051744" y="3054894"/>
            <a:ext cx="1447800" cy="14478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_Title Slide">
  <p:cSld name="48_Title Slide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0"/>
          <p:cNvSpPr/>
          <p:nvPr>
            <p:ph idx="2" type="pic"/>
          </p:nvPr>
        </p:nvSpPr>
        <p:spPr>
          <a:xfrm>
            <a:off x="857251" y="1170099"/>
            <a:ext cx="1857900" cy="33732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50" name="Google Shape;150;p50"/>
          <p:cNvSpPr/>
          <p:nvPr>
            <p:ph idx="3" type="pic"/>
          </p:nvPr>
        </p:nvSpPr>
        <p:spPr>
          <a:xfrm>
            <a:off x="2638823" y="2194967"/>
            <a:ext cx="1323600" cy="13236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Slide">
  <p:cSld name="7_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/>
          <p:nvPr>
            <p:ph idx="2" type="pic"/>
          </p:nvPr>
        </p:nvSpPr>
        <p:spPr>
          <a:xfrm>
            <a:off x="1" y="1371600"/>
            <a:ext cx="3871800" cy="30291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_Title Slide">
  <p:cSld name="49_Title Slide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1"/>
          <p:cNvSpPr/>
          <p:nvPr/>
        </p:nvSpPr>
        <p:spPr>
          <a:xfrm>
            <a:off x="5040371" y="2729772"/>
            <a:ext cx="4162820" cy="2413728"/>
          </a:xfrm>
          <a:custGeom>
            <a:rect b="b" l="l" r="r" t="t"/>
            <a:pathLst>
              <a:path extrusionOk="0" h="3218304" w="5550426">
                <a:moveTo>
                  <a:pt x="3336964" y="0"/>
                </a:moveTo>
                <a:cubicBezTo>
                  <a:pt x="4144781" y="0"/>
                  <a:pt x="4885682" y="286504"/>
                  <a:pt x="5463597" y="763442"/>
                </a:cubicBezTo>
                <a:lnTo>
                  <a:pt x="5550426" y="842357"/>
                </a:lnTo>
                <a:lnTo>
                  <a:pt x="5550426" y="3218304"/>
                </a:lnTo>
                <a:lnTo>
                  <a:pt x="0" y="3218304"/>
                </a:lnTo>
                <a:lnTo>
                  <a:pt x="10950" y="3001445"/>
                </a:lnTo>
                <a:cubicBezTo>
                  <a:pt x="182159" y="1315578"/>
                  <a:pt x="1605927" y="0"/>
                  <a:pt x="33369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3" name="Google Shape;153;p51"/>
          <p:cNvSpPr/>
          <p:nvPr>
            <p:ph idx="2" type="pic"/>
          </p:nvPr>
        </p:nvSpPr>
        <p:spPr>
          <a:xfrm>
            <a:off x="4014787" y="0"/>
            <a:ext cx="43005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_Title Slide">
  <p:cSld name="50_Title Slide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2"/>
          <p:cNvSpPr/>
          <p:nvPr>
            <p:ph idx="2" type="pic"/>
          </p:nvPr>
        </p:nvSpPr>
        <p:spPr>
          <a:xfrm>
            <a:off x="839445" y="1905001"/>
            <a:ext cx="2638500" cy="2638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56" name="Google Shape;156;p52"/>
          <p:cNvSpPr/>
          <p:nvPr>
            <p:ph idx="3" type="pic"/>
          </p:nvPr>
        </p:nvSpPr>
        <p:spPr>
          <a:xfrm>
            <a:off x="2086630" y="1101821"/>
            <a:ext cx="2018700" cy="2018700"/>
          </a:xfrm>
          <a:prstGeom prst="rect">
            <a:avLst/>
          </a:prstGeom>
          <a:solidFill>
            <a:srgbClr val="D8D8D8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_Title Slide">
  <p:cSld name="51_Title Slide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3"/>
          <p:cNvSpPr/>
          <p:nvPr>
            <p:ph idx="2" type="pic"/>
          </p:nvPr>
        </p:nvSpPr>
        <p:spPr>
          <a:xfrm>
            <a:off x="4762061" y="1262823"/>
            <a:ext cx="3564300" cy="32733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_Title Slide">
  <p:cSld name="52_Title Slid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4"/>
          <p:cNvSpPr/>
          <p:nvPr>
            <p:ph idx="2" type="pic"/>
          </p:nvPr>
        </p:nvSpPr>
        <p:spPr>
          <a:xfrm>
            <a:off x="856258" y="1348951"/>
            <a:ext cx="1500900" cy="1500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61" name="Google Shape;161;p54"/>
          <p:cNvSpPr/>
          <p:nvPr>
            <p:ph idx="3" type="pic"/>
          </p:nvPr>
        </p:nvSpPr>
        <p:spPr>
          <a:xfrm>
            <a:off x="2809110" y="1348951"/>
            <a:ext cx="1500900" cy="1500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_Title Slide">
  <p:cSld name="53_Title Slide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5"/>
          <p:cNvSpPr/>
          <p:nvPr>
            <p:ph idx="2" type="pic"/>
          </p:nvPr>
        </p:nvSpPr>
        <p:spPr>
          <a:xfrm>
            <a:off x="5176687" y="0"/>
            <a:ext cx="39672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_Title Slide">
  <p:cSld name="54_Title Slide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6"/>
          <p:cNvSpPr/>
          <p:nvPr>
            <p:ph idx="2" type="pic"/>
          </p:nvPr>
        </p:nvSpPr>
        <p:spPr>
          <a:xfrm flipH="1">
            <a:off x="115" y="0"/>
            <a:ext cx="39672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_Title Slide">
  <p:cSld name="55_Title Slide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7"/>
          <p:cNvSpPr/>
          <p:nvPr>
            <p:ph idx="2" type="pic"/>
          </p:nvPr>
        </p:nvSpPr>
        <p:spPr>
          <a:xfrm>
            <a:off x="5176687" y="0"/>
            <a:ext cx="39672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6_Title Slide">
  <p:cSld name="56_Title Slide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8"/>
          <p:cNvSpPr/>
          <p:nvPr>
            <p:ph idx="2" type="pic"/>
          </p:nvPr>
        </p:nvSpPr>
        <p:spPr>
          <a:xfrm flipH="1">
            <a:off x="115" y="0"/>
            <a:ext cx="39672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_Title Slide">
  <p:cSld name="57_Title Slide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9"/>
          <p:cNvSpPr/>
          <p:nvPr/>
        </p:nvSpPr>
        <p:spPr>
          <a:xfrm>
            <a:off x="5405779" y="2527355"/>
            <a:ext cx="3738223" cy="2616146"/>
          </a:xfrm>
          <a:custGeom>
            <a:rect b="b" l="l" r="r" t="t"/>
            <a:pathLst>
              <a:path extrusionOk="0" h="3488195" w="4984297">
                <a:moveTo>
                  <a:pt x="3286125" y="0"/>
                </a:moveTo>
                <a:cubicBezTo>
                  <a:pt x="3853274" y="0"/>
                  <a:pt x="4386866" y="143677"/>
                  <a:pt x="4852487" y="396618"/>
                </a:cubicBezTo>
                <a:lnTo>
                  <a:pt x="4984297" y="476694"/>
                </a:lnTo>
                <a:lnTo>
                  <a:pt x="4984297" y="3488195"/>
                </a:lnTo>
                <a:lnTo>
                  <a:pt x="6783" y="3488195"/>
                </a:lnTo>
                <a:lnTo>
                  <a:pt x="4276" y="3455229"/>
                </a:lnTo>
                <a:cubicBezTo>
                  <a:pt x="1437" y="3399220"/>
                  <a:pt x="0" y="3342840"/>
                  <a:pt x="0" y="3286125"/>
                </a:cubicBezTo>
                <a:cubicBezTo>
                  <a:pt x="0" y="1471248"/>
                  <a:pt x="1471248" y="0"/>
                  <a:pt x="32861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2" name="Google Shape;172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75100" y="1075743"/>
            <a:ext cx="2495272" cy="349173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59"/>
          <p:cNvSpPr/>
          <p:nvPr>
            <p:ph idx="2" type="pic"/>
          </p:nvPr>
        </p:nvSpPr>
        <p:spPr>
          <a:xfrm>
            <a:off x="5836133" y="1928709"/>
            <a:ext cx="1490100" cy="17898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8_Title Slide">
  <p:cSld name="58_Title Slide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28924" y="1045028"/>
            <a:ext cx="1701838" cy="3498398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60"/>
          <p:cNvSpPr/>
          <p:nvPr>
            <p:ph idx="2" type="pic"/>
          </p:nvPr>
        </p:nvSpPr>
        <p:spPr>
          <a:xfrm>
            <a:off x="2943272" y="1150723"/>
            <a:ext cx="1472100" cy="32607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Title Slide">
  <p:cSld name="11_Title Slid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/>
          <p:nvPr>
            <p:ph idx="2" type="pic"/>
          </p:nvPr>
        </p:nvSpPr>
        <p:spPr>
          <a:xfrm>
            <a:off x="5254057" y="1328056"/>
            <a:ext cx="1534800" cy="15348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9" name="Google Shape;19;p7"/>
          <p:cNvSpPr/>
          <p:nvPr>
            <p:ph idx="3" type="pic"/>
          </p:nvPr>
        </p:nvSpPr>
        <p:spPr>
          <a:xfrm>
            <a:off x="5254057" y="2960913"/>
            <a:ext cx="1534800" cy="15348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0" name="Google Shape;20;p7"/>
          <p:cNvSpPr/>
          <p:nvPr>
            <p:ph idx="4" type="pic"/>
          </p:nvPr>
        </p:nvSpPr>
        <p:spPr>
          <a:xfrm>
            <a:off x="6655592" y="2144485"/>
            <a:ext cx="1534800" cy="15348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9_Title Slide">
  <p:cSld name="59_Title Slide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1"/>
          <p:cNvSpPr/>
          <p:nvPr/>
        </p:nvSpPr>
        <p:spPr>
          <a:xfrm>
            <a:off x="828676" y="1268185"/>
            <a:ext cx="5811600" cy="3237000"/>
          </a:xfrm>
          <a:prstGeom prst="roundRect">
            <a:avLst>
              <a:gd fmla="val 9135" name="adj"/>
            </a:avLst>
          </a:prstGeom>
          <a:solidFill>
            <a:srgbClr val="FF6524"/>
          </a:solidFill>
          <a:ln>
            <a:noFill/>
          </a:ln>
          <a:effectLst>
            <a:outerShdw blurRad="203200" sx="101000" rotWithShape="0" algn="ctr" dir="5400000" dist="50800" sy="101000">
              <a:srgbClr val="000000">
                <a:alpha val="12941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9" name="Google Shape;179;p61"/>
          <p:cNvSpPr/>
          <p:nvPr>
            <p:ph idx="2" type="pic"/>
          </p:nvPr>
        </p:nvSpPr>
        <p:spPr>
          <a:xfrm>
            <a:off x="5186363" y="800100"/>
            <a:ext cx="3205200" cy="4343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Slide">
  <p:cSld name="Custom_Slide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_Slide">
  <p:cSld name="10_Custom_Slide">
    <p:bg>
      <p:bgPr>
        <a:solidFill>
          <a:srgbClr val="262626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3"/>
          <p:cNvSpPr/>
          <p:nvPr>
            <p:ph idx="2" type="pic"/>
          </p:nvPr>
        </p:nvSpPr>
        <p:spPr>
          <a:xfrm>
            <a:off x="5954602" y="825117"/>
            <a:ext cx="1963500" cy="210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84" name="Google Shape;184;p63"/>
          <p:cNvSpPr/>
          <p:nvPr>
            <p:ph idx="3" type="pic"/>
          </p:nvPr>
        </p:nvSpPr>
        <p:spPr>
          <a:xfrm>
            <a:off x="3406832" y="825117"/>
            <a:ext cx="1963500" cy="210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_Slide">
  <p:cSld name="11_Custom_Slide">
    <p:bg>
      <p:bgPr>
        <a:solidFill>
          <a:srgbClr val="262626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4"/>
          <p:cNvSpPr/>
          <p:nvPr>
            <p:ph idx="2" type="pic"/>
          </p:nvPr>
        </p:nvSpPr>
        <p:spPr>
          <a:xfrm>
            <a:off x="792023" y="1645058"/>
            <a:ext cx="1533000" cy="1533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87" name="Google Shape;187;p64"/>
          <p:cNvSpPr/>
          <p:nvPr>
            <p:ph idx="3" type="pic"/>
          </p:nvPr>
        </p:nvSpPr>
        <p:spPr>
          <a:xfrm>
            <a:off x="2698016" y="1645058"/>
            <a:ext cx="1533000" cy="1533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88" name="Google Shape;188;p64"/>
          <p:cNvSpPr/>
          <p:nvPr>
            <p:ph idx="4" type="pic"/>
          </p:nvPr>
        </p:nvSpPr>
        <p:spPr>
          <a:xfrm>
            <a:off x="4604009" y="1645058"/>
            <a:ext cx="1533000" cy="1533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89" name="Google Shape;189;p64"/>
          <p:cNvSpPr/>
          <p:nvPr>
            <p:ph idx="5" type="pic"/>
          </p:nvPr>
        </p:nvSpPr>
        <p:spPr>
          <a:xfrm>
            <a:off x="6510002" y="1645058"/>
            <a:ext cx="1533000" cy="1533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Custom_Slide">
  <p:cSld name="26_Custom_Slide">
    <p:bg>
      <p:bgPr>
        <a:solidFill>
          <a:srgbClr val="262626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5"/>
          <p:cNvSpPr/>
          <p:nvPr>
            <p:ph idx="2" type="pic"/>
          </p:nvPr>
        </p:nvSpPr>
        <p:spPr>
          <a:xfrm>
            <a:off x="1" y="0"/>
            <a:ext cx="4264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Slide">
  <p:cSld name="12_Title Slid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/>
          <p:nvPr>
            <p:ph idx="2" type="pic"/>
          </p:nvPr>
        </p:nvSpPr>
        <p:spPr>
          <a:xfrm>
            <a:off x="893987" y="1306285"/>
            <a:ext cx="1490400" cy="15348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3" name="Google Shape;23;p8"/>
          <p:cNvSpPr/>
          <p:nvPr>
            <p:ph idx="3" type="pic"/>
          </p:nvPr>
        </p:nvSpPr>
        <p:spPr>
          <a:xfrm>
            <a:off x="2446515" y="1306285"/>
            <a:ext cx="1490400" cy="15348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4" name="Google Shape;24;p8"/>
          <p:cNvSpPr/>
          <p:nvPr>
            <p:ph idx="4" type="pic"/>
          </p:nvPr>
        </p:nvSpPr>
        <p:spPr>
          <a:xfrm>
            <a:off x="2446515" y="2946759"/>
            <a:ext cx="1490400" cy="15348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5" name="Google Shape;25;p8"/>
          <p:cNvSpPr/>
          <p:nvPr>
            <p:ph idx="5" type="pic"/>
          </p:nvPr>
        </p:nvSpPr>
        <p:spPr>
          <a:xfrm>
            <a:off x="893987" y="2946759"/>
            <a:ext cx="1490400" cy="15348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Title Slide">
  <p:cSld name="15_Title Slid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Title Slide">
  <p:cSld name="13_Title Slid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/>
          <p:nvPr>
            <p:ph idx="2" type="pic"/>
          </p:nvPr>
        </p:nvSpPr>
        <p:spPr>
          <a:xfrm>
            <a:off x="5089262" y="1362075"/>
            <a:ext cx="3226200" cy="31812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9" name="Google Shape;29;p10"/>
          <p:cNvSpPr/>
          <p:nvPr>
            <p:ph idx="3" type="pic"/>
          </p:nvPr>
        </p:nvSpPr>
        <p:spPr>
          <a:xfrm>
            <a:off x="4877627" y="2396866"/>
            <a:ext cx="1373100" cy="1373100"/>
          </a:xfrm>
          <a:prstGeom prst="rect">
            <a:avLst/>
          </a:prstGeom>
          <a:solidFill>
            <a:srgbClr val="D8D8D8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" name="Google Shape;30;p10"/>
          <p:cNvSpPr/>
          <p:nvPr>
            <p:ph idx="4" type="pic"/>
          </p:nvPr>
        </p:nvSpPr>
        <p:spPr>
          <a:xfrm>
            <a:off x="6081371" y="1198794"/>
            <a:ext cx="1373100" cy="1373100"/>
          </a:xfrm>
          <a:prstGeom prst="rect">
            <a:avLst/>
          </a:prstGeom>
          <a:solidFill>
            <a:srgbClr val="D8D8D8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20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65" Type="http://schemas.openxmlformats.org/officeDocument/2006/relationships/theme" Target="../theme/theme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238">
          <p15:clr>
            <a:srgbClr val="F26B43"/>
          </p15:clr>
        </p15:guide>
        <p15:guide id="2" pos="522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2862">
          <p15:clr>
            <a:srgbClr val="F26B43"/>
          </p15:clr>
        </p15:guide>
        <p15:guide id="6" orient="horz" pos="16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hyperlink" Target="https://www.esecurityplanet.com/networks/red-team-vs-blue-team-vs-purple-team/" TargetMode="External"/><Relationship Id="rId5" Type="http://schemas.openxmlformats.org/officeDocument/2006/relationships/hyperlink" Target="https://www.2-sec.com/introduction-to-penetration-testing/" TargetMode="External"/><Relationship Id="rId6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Relationship Id="rId4" Type="http://schemas.openxmlformats.org/officeDocument/2006/relationships/image" Target="../media/image7.jpg"/><Relationship Id="rId5" Type="http://schemas.openxmlformats.org/officeDocument/2006/relationships/image" Target="../media/image32.png"/><Relationship Id="rId6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Relationship Id="rId9" Type="http://schemas.openxmlformats.org/officeDocument/2006/relationships/hyperlink" Target="https://cloud.google.com/chronicle/docs/soar/overview-and-introduction/soar-overview" TargetMode="External"/><Relationship Id="rId5" Type="http://schemas.openxmlformats.org/officeDocument/2006/relationships/image" Target="../media/image18.png"/><Relationship Id="rId6" Type="http://schemas.openxmlformats.org/officeDocument/2006/relationships/hyperlink" Target="https://www.shodan.io/" TargetMode="External"/><Relationship Id="rId7" Type="http://schemas.openxmlformats.org/officeDocument/2006/relationships/hyperlink" Target="https://www.blinkops.com/integrations/shodan" TargetMode="External"/><Relationship Id="rId8" Type="http://schemas.openxmlformats.org/officeDocument/2006/relationships/hyperlink" Target="https://www.microsoft.com/en-us/security/business/ai-machine-learning/microsoft-copilot-security" TargetMode="External"/><Relationship Id="rId11" Type="http://schemas.openxmlformats.org/officeDocument/2006/relationships/hyperlink" Target="https://exiftool.org/" TargetMode="External"/><Relationship Id="rId10" Type="http://schemas.openxmlformats.org/officeDocument/2006/relationships/hyperlink" Target="https://dehashed.com/" TargetMode="External"/><Relationship Id="rId12" Type="http://schemas.openxmlformats.org/officeDocument/2006/relationships/hyperlink" Target="https://images.google.com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securesaas/talks-pentesting-with-ai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huggingface.co/ZySec-AI/SecurityLLM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jpg"/><Relationship Id="rId4" Type="http://schemas.openxmlformats.org/officeDocument/2006/relationships/image" Target="../media/image7.jpg"/><Relationship Id="rId5" Type="http://schemas.openxmlformats.org/officeDocument/2006/relationships/image" Target="../media/image32.png"/><Relationship Id="rId6" Type="http://schemas.openxmlformats.org/officeDocument/2006/relationships/image" Target="../media/image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jpg"/><Relationship Id="rId4" Type="http://schemas.openxmlformats.org/officeDocument/2006/relationships/image" Target="../media/image7.jpg"/><Relationship Id="rId5" Type="http://schemas.openxmlformats.org/officeDocument/2006/relationships/image" Target="../media/image6.jpg"/><Relationship Id="rId6" Type="http://schemas.openxmlformats.org/officeDocument/2006/relationships/image" Target="../media/image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hyperlink" Target="https://claude.ai/" TargetMode="External"/><Relationship Id="rId5" Type="http://schemas.openxmlformats.org/officeDocument/2006/relationships/hyperlink" Target="https://github.com/features/copilot" TargetMode="External"/><Relationship Id="rId6" Type="http://schemas.openxmlformats.org/officeDocument/2006/relationships/hyperlink" Target="https://huggingface.co/" TargetMode="External"/><Relationship Id="rId7" Type="http://schemas.openxmlformats.org/officeDocument/2006/relationships/hyperlink" Target="https://openai.com/" TargetMode="External"/><Relationship Id="rId8" Type="http://schemas.openxmlformats.org/officeDocument/2006/relationships/hyperlink" Target="https://perplexity.ai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7.jpg"/><Relationship Id="rId5" Type="http://schemas.openxmlformats.org/officeDocument/2006/relationships/image" Target="../media/image6.jpg"/><Relationship Id="rId6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Relationship Id="rId4" Type="http://schemas.openxmlformats.org/officeDocument/2006/relationships/image" Target="../media/image7.jpg"/><Relationship Id="rId5" Type="http://schemas.openxmlformats.org/officeDocument/2006/relationships/image" Target="../media/image32.png"/><Relationship Id="rId6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6"/>
          <p:cNvSpPr/>
          <p:nvPr/>
        </p:nvSpPr>
        <p:spPr>
          <a:xfrm>
            <a:off x="6120121" y="0"/>
            <a:ext cx="3023833" cy="5143500"/>
          </a:xfrm>
          <a:custGeom>
            <a:rect b="b" l="l" r="r" t="t"/>
            <a:pathLst>
              <a:path extrusionOk="0" h="6858000" w="4031777">
                <a:moveTo>
                  <a:pt x="0" y="0"/>
                </a:moveTo>
                <a:lnTo>
                  <a:pt x="4031777" y="0"/>
                </a:lnTo>
                <a:lnTo>
                  <a:pt x="4031777" y="6858000"/>
                </a:lnTo>
                <a:lnTo>
                  <a:pt x="3959468" y="685800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66"/>
          <p:cNvSpPr/>
          <p:nvPr/>
        </p:nvSpPr>
        <p:spPr>
          <a:xfrm>
            <a:off x="4516771" y="607389"/>
            <a:ext cx="4627229" cy="4536111"/>
          </a:xfrm>
          <a:custGeom>
            <a:rect b="b" l="l" r="r" t="t"/>
            <a:pathLst>
              <a:path extrusionOk="0" h="6048148" w="6169639">
                <a:moveTo>
                  <a:pt x="6169639" y="0"/>
                </a:moveTo>
                <a:lnTo>
                  <a:pt x="6169639" y="6048148"/>
                </a:lnTo>
                <a:lnTo>
                  <a:pt x="0" y="6048148"/>
                </a:lnTo>
                <a:close/>
              </a:path>
            </a:pathLst>
          </a:custGeom>
          <a:solidFill>
            <a:srgbClr val="FF652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66"/>
          <p:cNvSpPr txBox="1"/>
          <p:nvPr/>
        </p:nvSpPr>
        <p:spPr>
          <a:xfrm>
            <a:off x="828675" y="1530925"/>
            <a:ext cx="5955000" cy="17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262626"/>
                </a:solidFill>
                <a:latin typeface="Noto Sans JP"/>
                <a:ea typeface="Noto Sans JP"/>
                <a:cs typeface="Noto Sans JP"/>
                <a:sym typeface="Noto Sans JP"/>
              </a:rPr>
              <a:t>Penetration Testing in the Age of AI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262626"/>
                </a:solidFill>
                <a:latin typeface="Noto Sans JP"/>
                <a:ea typeface="Noto Sans JP"/>
                <a:cs typeface="Noto Sans JP"/>
                <a:sym typeface="Noto Sans JP"/>
              </a:rPr>
              <a:t>Adapting Strategies for New Threats</a:t>
            </a:r>
            <a:endParaRPr i="1">
              <a:solidFill>
                <a:srgbClr val="262626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Charles Green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Founder, Secure SaaS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75"/>
          <p:cNvSpPr txBox="1"/>
          <p:nvPr/>
        </p:nvSpPr>
        <p:spPr>
          <a:xfrm>
            <a:off x="6840050" y="600075"/>
            <a:ext cx="147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</a:rPr>
              <a:t>www.simplycubed.com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72" name="Google Shape;272;p75"/>
          <p:cNvSpPr/>
          <p:nvPr/>
        </p:nvSpPr>
        <p:spPr>
          <a:xfrm flipH="1" rot="-5400000">
            <a:off x="529918" y="3107006"/>
            <a:ext cx="1511916" cy="2571750"/>
          </a:xfrm>
          <a:custGeom>
            <a:rect b="b" l="l" r="r" t="t"/>
            <a:pathLst>
              <a:path extrusionOk="0" h="6858000" w="4031777">
                <a:moveTo>
                  <a:pt x="0" y="0"/>
                </a:moveTo>
                <a:lnTo>
                  <a:pt x="4031777" y="0"/>
                </a:lnTo>
                <a:lnTo>
                  <a:pt x="4031777" y="6858000"/>
                </a:lnTo>
                <a:lnTo>
                  <a:pt x="3959468" y="6858000"/>
                </a:lnTo>
                <a:close/>
              </a:path>
            </a:pathLst>
          </a:custGeom>
          <a:solidFill>
            <a:srgbClr val="FF652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75"/>
          <p:cNvSpPr txBox="1"/>
          <p:nvPr/>
        </p:nvSpPr>
        <p:spPr>
          <a:xfrm>
            <a:off x="828675" y="600075"/>
            <a:ext cx="2571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62626"/>
                </a:solidFill>
                <a:latin typeface="Noto Sans JP"/>
                <a:ea typeface="Noto Sans JP"/>
                <a:cs typeface="Noto Sans JP"/>
                <a:sym typeface="Noto Sans JP"/>
              </a:rPr>
              <a:t>Security Loves Colors</a:t>
            </a:r>
            <a:endParaRPr b="1" sz="1800">
              <a:solidFill>
                <a:srgbClr val="262626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pic>
        <p:nvPicPr>
          <p:cNvPr id="274" name="Google Shape;27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4474" y="1135625"/>
            <a:ext cx="3300674" cy="335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75"/>
          <p:cNvSpPr txBox="1"/>
          <p:nvPr/>
        </p:nvSpPr>
        <p:spPr>
          <a:xfrm>
            <a:off x="2495400" y="4738800"/>
            <a:ext cx="415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u="sng">
                <a:solidFill>
                  <a:schemeClr val="hlink"/>
                </a:solidFill>
                <a:hlinkClick r:id="rId4"/>
              </a:rPr>
              <a:t>https://www.esecurityplanet.com/networks/red-team-vs-blue-team-vs-purple-team/</a:t>
            </a:r>
            <a:endParaRPr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u="sng">
                <a:solidFill>
                  <a:schemeClr val="hlink"/>
                </a:solidFill>
                <a:hlinkClick r:id="rId5"/>
              </a:rPr>
              <a:t>https://www.2-sec.com/introduction-to-penetration-testing/</a:t>
            </a:r>
            <a:endParaRPr sz="700"/>
          </a:p>
        </p:txBody>
      </p:sp>
      <p:pic>
        <p:nvPicPr>
          <p:cNvPr id="276" name="Google Shape;276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502" y="1135625"/>
            <a:ext cx="4013359" cy="2385848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75"/>
          <p:cNvSpPr/>
          <p:nvPr/>
        </p:nvSpPr>
        <p:spPr>
          <a:xfrm rot="5400000">
            <a:off x="7102168" y="3107006"/>
            <a:ext cx="1511916" cy="2571750"/>
          </a:xfrm>
          <a:custGeom>
            <a:rect b="b" l="l" r="r" t="t"/>
            <a:pathLst>
              <a:path extrusionOk="0" h="6858000" w="4031777">
                <a:moveTo>
                  <a:pt x="0" y="0"/>
                </a:moveTo>
                <a:lnTo>
                  <a:pt x="4031777" y="0"/>
                </a:lnTo>
                <a:lnTo>
                  <a:pt x="4031777" y="6858000"/>
                </a:lnTo>
                <a:lnTo>
                  <a:pt x="3959468" y="685800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391" y="1532925"/>
            <a:ext cx="3325720" cy="294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4482" y="1532925"/>
            <a:ext cx="2878869" cy="3176651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76"/>
          <p:cNvSpPr/>
          <p:nvPr/>
        </p:nvSpPr>
        <p:spPr>
          <a:xfrm flipH="1" rot="-5400000">
            <a:off x="529918" y="3107006"/>
            <a:ext cx="1511916" cy="2571750"/>
          </a:xfrm>
          <a:custGeom>
            <a:rect b="b" l="l" r="r" t="t"/>
            <a:pathLst>
              <a:path extrusionOk="0" h="6858000" w="4031777">
                <a:moveTo>
                  <a:pt x="0" y="0"/>
                </a:moveTo>
                <a:lnTo>
                  <a:pt x="4031777" y="0"/>
                </a:lnTo>
                <a:lnTo>
                  <a:pt x="4031777" y="6858000"/>
                </a:lnTo>
                <a:lnTo>
                  <a:pt x="3959468" y="6858000"/>
                </a:lnTo>
                <a:close/>
              </a:path>
            </a:pathLst>
          </a:custGeom>
          <a:solidFill>
            <a:srgbClr val="FF652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76"/>
          <p:cNvSpPr/>
          <p:nvPr/>
        </p:nvSpPr>
        <p:spPr>
          <a:xfrm rot="5400000">
            <a:off x="7102168" y="3107006"/>
            <a:ext cx="1511916" cy="2571750"/>
          </a:xfrm>
          <a:custGeom>
            <a:rect b="b" l="l" r="r" t="t"/>
            <a:pathLst>
              <a:path extrusionOk="0" h="6858000" w="4031777">
                <a:moveTo>
                  <a:pt x="0" y="0"/>
                </a:moveTo>
                <a:lnTo>
                  <a:pt x="4031777" y="0"/>
                </a:lnTo>
                <a:lnTo>
                  <a:pt x="4031777" y="6858000"/>
                </a:lnTo>
                <a:lnTo>
                  <a:pt x="3959468" y="685800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76"/>
          <p:cNvSpPr txBox="1"/>
          <p:nvPr/>
        </p:nvSpPr>
        <p:spPr>
          <a:xfrm>
            <a:off x="2024950" y="965100"/>
            <a:ext cx="101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62626"/>
                </a:solidFill>
                <a:latin typeface="Noto Sans JP"/>
                <a:ea typeface="Noto Sans JP"/>
                <a:cs typeface="Noto Sans JP"/>
                <a:sym typeface="Noto Sans JP"/>
              </a:rPr>
              <a:t>Non-AI</a:t>
            </a:r>
            <a:endParaRPr sz="1800">
              <a:solidFill>
                <a:srgbClr val="262626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87" name="Google Shape;287;p76"/>
          <p:cNvSpPr txBox="1"/>
          <p:nvPr/>
        </p:nvSpPr>
        <p:spPr>
          <a:xfrm>
            <a:off x="6295000" y="946275"/>
            <a:ext cx="63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62626"/>
                </a:solidFill>
                <a:latin typeface="Noto Sans JP"/>
                <a:ea typeface="Noto Sans JP"/>
                <a:cs typeface="Noto Sans JP"/>
                <a:sym typeface="Noto Sans JP"/>
              </a:rPr>
              <a:t>AI</a:t>
            </a:r>
            <a:endParaRPr sz="1800">
              <a:solidFill>
                <a:srgbClr val="262626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88" name="Google Shape;288;p76"/>
          <p:cNvSpPr txBox="1"/>
          <p:nvPr/>
        </p:nvSpPr>
        <p:spPr>
          <a:xfrm>
            <a:off x="5174473" y="526875"/>
            <a:ext cx="357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262626"/>
                </a:solidFill>
                <a:latin typeface="Noto Sans JP"/>
                <a:ea typeface="Noto Sans JP"/>
                <a:cs typeface="Noto Sans JP"/>
                <a:sym typeface="Noto Sans JP"/>
              </a:rPr>
              <a:t>Create a list of penetration testing scoping questions for TechWave Innovations based on the company profile.</a:t>
            </a:r>
            <a:endParaRPr i="1" sz="1000">
              <a:solidFill>
                <a:srgbClr val="262626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89" name="Google Shape;289;p76"/>
          <p:cNvSpPr txBox="1"/>
          <p:nvPr/>
        </p:nvSpPr>
        <p:spPr>
          <a:xfrm>
            <a:off x="828675" y="600075"/>
            <a:ext cx="4271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62626"/>
                </a:solidFill>
                <a:latin typeface="Noto Sans JP"/>
                <a:ea typeface="Noto Sans JP"/>
                <a:cs typeface="Noto Sans JP"/>
                <a:sym typeface="Noto Sans JP"/>
              </a:rPr>
              <a:t>Scoping – What’s the best approach?</a:t>
            </a:r>
            <a:endParaRPr b="1" sz="1800">
              <a:solidFill>
                <a:srgbClr val="262626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7"/>
          <p:cNvSpPr/>
          <p:nvPr/>
        </p:nvSpPr>
        <p:spPr>
          <a:xfrm rot="5400000">
            <a:off x="7102168" y="3107006"/>
            <a:ext cx="1511916" cy="2571750"/>
          </a:xfrm>
          <a:custGeom>
            <a:rect b="b" l="l" r="r" t="t"/>
            <a:pathLst>
              <a:path extrusionOk="0" h="6858000" w="4031777">
                <a:moveTo>
                  <a:pt x="0" y="0"/>
                </a:moveTo>
                <a:lnTo>
                  <a:pt x="4031777" y="0"/>
                </a:lnTo>
                <a:lnTo>
                  <a:pt x="4031777" y="6858000"/>
                </a:lnTo>
                <a:lnTo>
                  <a:pt x="3959468" y="685800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77"/>
          <p:cNvSpPr txBox="1"/>
          <p:nvPr/>
        </p:nvSpPr>
        <p:spPr>
          <a:xfrm>
            <a:off x="6840050" y="600075"/>
            <a:ext cx="147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</a:rPr>
              <a:t>www.simplycubed.com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96" name="Google Shape;296;p77"/>
          <p:cNvSpPr/>
          <p:nvPr/>
        </p:nvSpPr>
        <p:spPr>
          <a:xfrm flipH="1" rot="-5400000">
            <a:off x="529918" y="3107006"/>
            <a:ext cx="1511916" cy="2571750"/>
          </a:xfrm>
          <a:custGeom>
            <a:rect b="b" l="l" r="r" t="t"/>
            <a:pathLst>
              <a:path extrusionOk="0" h="6858000" w="4031777">
                <a:moveTo>
                  <a:pt x="0" y="0"/>
                </a:moveTo>
                <a:lnTo>
                  <a:pt x="4031777" y="0"/>
                </a:lnTo>
                <a:lnTo>
                  <a:pt x="4031777" y="6858000"/>
                </a:lnTo>
                <a:lnTo>
                  <a:pt x="3959468" y="6858000"/>
                </a:lnTo>
                <a:close/>
              </a:path>
            </a:pathLst>
          </a:custGeom>
          <a:solidFill>
            <a:srgbClr val="FF652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77"/>
          <p:cNvSpPr txBox="1"/>
          <p:nvPr/>
        </p:nvSpPr>
        <p:spPr>
          <a:xfrm>
            <a:off x="828675" y="600075"/>
            <a:ext cx="4271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62626"/>
                </a:solidFill>
                <a:latin typeface="Noto Sans JP"/>
                <a:ea typeface="Noto Sans JP"/>
                <a:cs typeface="Noto Sans JP"/>
                <a:sym typeface="Noto Sans JP"/>
              </a:rPr>
              <a:t>Answer</a:t>
            </a:r>
            <a:endParaRPr b="1" sz="1800">
              <a:solidFill>
                <a:srgbClr val="262626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98" name="Google Shape;298;p77"/>
          <p:cNvSpPr txBox="1"/>
          <p:nvPr/>
        </p:nvSpPr>
        <p:spPr>
          <a:xfrm>
            <a:off x="2872500" y="1811025"/>
            <a:ext cx="3191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7200">
                <a:solidFill>
                  <a:schemeClr val="dk1"/>
                </a:solidFill>
              </a:rPr>
              <a:t>BOTH</a:t>
            </a:r>
            <a:endParaRPr b="1" sz="7200">
              <a:solidFill>
                <a:srgbClr val="262626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reate an image with a search magnifier. orange color overlay" id="303" name="Google Shape;303;p7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446" r="1446" t="0"/>
          <a:stretch/>
        </p:blipFill>
        <p:spPr>
          <a:xfrm>
            <a:off x="2566550" y="1306285"/>
            <a:ext cx="1490400" cy="1534799"/>
          </a:xfrm>
          <a:prstGeom prst="rect">
            <a:avLst/>
          </a:prstGeom>
        </p:spPr>
      </p:pic>
      <p:pic>
        <p:nvPicPr>
          <p:cNvPr id="304" name="Google Shape;304;p78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1446" r="1446" t="0"/>
          <a:stretch/>
        </p:blipFill>
        <p:spPr>
          <a:xfrm>
            <a:off x="828677" y="1306285"/>
            <a:ext cx="1490400" cy="1534802"/>
          </a:xfrm>
          <a:prstGeom prst="rect">
            <a:avLst/>
          </a:prstGeom>
        </p:spPr>
      </p:pic>
      <p:pic>
        <p:nvPicPr>
          <p:cNvPr id="305" name="Google Shape;305;p78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0" l="1446" r="1446" t="0"/>
          <a:stretch/>
        </p:blipFill>
        <p:spPr>
          <a:xfrm>
            <a:off x="2566528" y="2946759"/>
            <a:ext cx="1490400" cy="1534802"/>
          </a:xfrm>
          <a:prstGeom prst="rect">
            <a:avLst/>
          </a:prstGeom>
        </p:spPr>
      </p:pic>
      <p:pic>
        <p:nvPicPr>
          <p:cNvPr id="306" name="Google Shape;306;p78"/>
          <p:cNvPicPr preferRelativeResize="0"/>
          <p:nvPr>
            <p:ph idx="5" type="pic"/>
          </p:nvPr>
        </p:nvPicPr>
        <p:blipFill rotWithShape="1">
          <a:blip r:embed="rId6">
            <a:alphaModFix/>
          </a:blip>
          <a:srcRect b="0" l="1446" r="1446" t="0"/>
          <a:stretch/>
        </p:blipFill>
        <p:spPr>
          <a:xfrm>
            <a:off x="828687" y="2946759"/>
            <a:ext cx="1490400" cy="1534802"/>
          </a:xfrm>
          <a:prstGeom prst="rect">
            <a:avLst/>
          </a:prstGeom>
        </p:spPr>
      </p:pic>
      <p:sp>
        <p:nvSpPr>
          <p:cNvPr id="307" name="Google Shape;307;p78"/>
          <p:cNvSpPr txBox="1"/>
          <p:nvPr/>
        </p:nvSpPr>
        <p:spPr>
          <a:xfrm>
            <a:off x="828674" y="600075"/>
            <a:ext cx="3082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b="1" lang="en-US" sz="1800">
                <a:solidFill>
                  <a:schemeClr val="accent2"/>
                </a:solidFill>
                <a:latin typeface="Noto Sans JP"/>
                <a:ea typeface="Noto Sans JP"/>
                <a:cs typeface="Noto Sans JP"/>
                <a:sym typeface="Noto Sans JP"/>
              </a:rPr>
              <a:t>Simplified 4-Step Process</a:t>
            </a:r>
            <a:endParaRPr b="1" sz="1800">
              <a:solidFill>
                <a:schemeClr val="accent2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308" name="Google Shape;308;p78"/>
          <p:cNvSpPr txBox="1"/>
          <p:nvPr/>
        </p:nvSpPr>
        <p:spPr>
          <a:xfrm>
            <a:off x="4304425" y="1412875"/>
            <a:ext cx="40110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b="1" lang="en-US">
                <a:solidFill>
                  <a:schemeClr val="accent2"/>
                </a:solidFill>
                <a:latin typeface="Noto Sans JP"/>
                <a:ea typeface="Noto Sans JP"/>
                <a:cs typeface="Noto Sans JP"/>
                <a:sym typeface="Noto Sans JP"/>
              </a:rPr>
              <a:t>Planning &amp; Kickoff</a:t>
            </a:r>
            <a:br>
              <a:rPr b="1" lang="en-US">
                <a:solidFill>
                  <a:schemeClr val="accent2"/>
                </a:solidFill>
                <a:latin typeface="Noto Sans JP"/>
                <a:ea typeface="Noto Sans JP"/>
                <a:cs typeface="Noto Sans JP"/>
                <a:sym typeface="Noto Sans JP"/>
              </a:rPr>
            </a:br>
            <a:endParaRPr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b="1" lang="en-US">
                <a:solidFill>
                  <a:schemeClr val="accent2"/>
                </a:solidFill>
                <a:latin typeface="Noto Sans JP"/>
                <a:ea typeface="Noto Sans JP"/>
                <a:cs typeface="Noto Sans JP"/>
                <a:sym typeface="Noto Sans JP"/>
              </a:rPr>
              <a:t>Testing &amp; Remediation</a:t>
            </a:r>
            <a:br>
              <a:rPr b="1" lang="en-US">
                <a:solidFill>
                  <a:schemeClr val="accent2"/>
                </a:solidFill>
                <a:latin typeface="Noto Sans JP"/>
                <a:ea typeface="Noto Sans JP"/>
                <a:cs typeface="Noto Sans JP"/>
                <a:sym typeface="Noto Sans JP"/>
              </a:rPr>
            </a:br>
            <a:endParaRPr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rabicPeriod"/>
            </a:pPr>
            <a:r>
              <a:rPr b="1" lang="en-US">
                <a:solidFill>
                  <a:schemeClr val="lt2"/>
                </a:solidFill>
                <a:latin typeface="Noto Sans JP"/>
                <a:ea typeface="Noto Sans JP"/>
                <a:cs typeface="Noto Sans JP"/>
                <a:sym typeface="Noto Sans JP"/>
              </a:rPr>
              <a:t>Reporting &amp; Client Meeting</a:t>
            </a:r>
            <a:br>
              <a:rPr b="1" lang="en-US">
                <a:solidFill>
                  <a:schemeClr val="lt2"/>
                </a:solidFill>
                <a:latin typeface="Noto Sans JP"/>
                <a:ea typeface="Noto Sans JP"/>
                <a:cs typeface="Noto Sans JP"/>
                <a:sym typeface="Noto Sans JP"/>
              </a:rPr>
            </a:br>
            <a:endParaRPr>
              <a:solidFill>
                <a:schemeClr val="lt2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rabicPeriod"/>
            </a:pPr>
            <a:r>
              <a:rPr b="1" lang="en-US">
                <a:solidFill>
                  <a:schemeClr val="lt2"/>
                </a:solidFill>
                <a:latin typeface="Noto Sans JP"/>
                <a:ea typeface="Noto Sans JP"/>
                <a:cs typeface="Noto Sans JP"/>
                <a:sym typeface="Noto Sans JP"/>
              </a:rPr>
              <a:t>Retesting &amp; Verification</a:t>
            </a:r>
            <a:endParaRPr>
              <a:solidFill>
                <a:schemeClr val="lt2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9"/>
          <p:cNvSpPr txBox="1"/>
          <p:nvPr/>
        </p:nvSpPr>
        <p:spPr>
          <a:xfrm>
            <a:off x="6840050" y="600075"/>
            <a:ext cx="147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</a:rPr>
              <a:t>www.simplycubed.com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14" name="Google Shape;314;p79"/>
          <p:cNvSpPr/>
          <p:nvPr/>
        </p:nvSpPr>
        <p:spPr>
          <a:xfrm flipH="1" rot="-5400000">
            <a:off x="529918" y="3107006"/>
            <a:ext cx="1511916" cy="2571750"/>
          </a:xfrm>
          <a:custGeom>
            <a:rect b="b" l="l" r="r" t="t"/>
            <a:pathLst>
              <a:path extrusionOk="0" h="6858000" w="4031777">
                <a:moveTo>
                  <a:pt x="0" y="0"/>
                </a:moveTo>
                <a:lnTo>
                  <a:pt x="4031777" y="0"/>
                </a:lnTo>
                <a:lnTo>
                  <a:pt x="4031777" y="6858000"/>
                </a:lnTo>
                <a:lnTo>
                  <a:pt x="3959468" y="6858000"/>
                </a:lnTo>
                <a:close/>
              </a:path>
            </a:pathLst>
          </a:custGeom>
          <a:solidFill>
            <a:srgbClr val="FF652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79"/>
          <p:cNvSpPr txBox="1"/>
          <p:nvPr/>
        </p:nvSpPr>
        <p:spPr>
          <a:xfrm>
            <a:off x="828675" y="600075"/>
            <a:ext cx="4271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62626"/>
                </a:solidFill>
                <a:latin typeface="Noto Sans JP"/>
                <a:ea typeface="Noto Sans JP"/>
                <a:cs typeface="Noto Sans JP"/>
                <a:sym typeface="Noto Sans JP"/>
              </a:rPr>
              <a:t>Pretest – Reconnaissance </a:t>
            </a:r>
            <a:endParaRPr b="1" sz="1800">
              <a:solidFill>
                <a:srgbClr val="262626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316" name="Google Shape;316;p79"/>
          <p:cNvSpPr txBox="1"/>
          <p:nvPr/>
        </p:nvSpPr>
        <p:spPr>
          <a:xfrm>
            <a:off x="828675" y="1198875"/>
            <a:ext cx="51510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Verify the information provided</a:t>
            </a:r>
            <a:r>
              <a:rPr lang="en-US">
                <a:solidFill>
                  <a:schemeClr val="dk1"/>
                </a:solidFill>
              </a:rPr>
              <a:t> by the customer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Identify any missing details that are essential for the test – </a:t>
            </a:r>
            <a:r>
              <a:rPr b="1" lang="en-US">
                <a:solidFill>
                  <a:schemeClr val="dk1"/>
                </a:solidFill>
              </a:rPr>
              <a:t>collect and document everything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7" name="Google Shape;317;p79"/>
          <p:cNvSpPr txBox="1"/>
          <p:nvPr/>
        </p:nvSpPr>
        <p:spPr>
          <a:xfrm>
            <a:off x="2222175" y="4222200"/>
            <a:ext cx="368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50">
                <a:solidFill>
                  <a:srgbClr val="62626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“It ain’t what you don’t know that gets you into trouble. It’s what you know for sure that just ain’t so. “ – Mark Twain</a:t>
            </a:r>
            <a:endParaRPr/>
          </a:p>
        </p:txBody>
      </p:sp>
      <p:pic>
        <p:nvPicPr>
          <p:cNvPr id="318" name="Google Shape;31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1373" y="600075"/>
            <a:ext cx="1879301" cy="156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3625" y="1086923"/>
            <a:ext cx="1879301" cy="132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1520" y="2896223"/>
            <a:ext cx="2761255" cy="1325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79"/>
          <p:cNvSpPr/>
          <p:nvPr/>
        </p:nvSpPr>
        <p:spPr>
          <a:xfrm rot="5400000">
            <a:off x="7102168" y="3107006"/>
            <a:ext cx="1511916" cy="2571750"/>
          </a:xfrm>
          <a:custGeom>
            <a:rect b="b" l="l" r="r" t="t"/>
            <a:pathLst>
              <a:path extrusionOk="0" h="6858000" w="4031777">
                <a:moveTo>
                  <a:pt x="0" y="0"/>
                </a:moveTo>
                <a:lnTo>
                  <a:pt x="4031777" y="0"/>
                </a:lnTo>
                <a:lnTo>
                  <a:pt x="4031777" y="6858000"/>
                </a:lnTo>
                <a:lnTo>
                  <a:pt x="3959468" y="685800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79"/>
          <p:cNvSpPr txBox="1"/>
          <p:nvPr/>
        </p:nvSpPr>
        <p:spPr>
          <a:xfrm>
            <a:off x="828675" y="2323275"/>
            <a:ext cx="53127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US">
                <a:solidFill>
                  <a:schemeClr val="dk1"/>
                </a:solidFill>
              </a:rPr>
              <a:t>A few Tools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US" u="sng">
                <a:solidFill>
                  <a:schemeClr val="hlink"/>
                </a:solidFill>
                <a:hlinkClick r:id="rId6"/>
              </a:rPr>
              <a:t>Shodan</a:t>
            </a:r>
            <a:r>
              <a:rPr lang="en-US">
                <a:solidFill>
                  <a:schemeClr val="dk1"/>
                </a:solidFill>
              </a:rPr>
              <a:t> - search engine for anything on the web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 u="sng">
                <a:solidFill>
                  <a:schemeClr val="hlink"/>
                </a:solidFill>
                <a:hlinkClick r:id="rId7"/>
              </a:rPr>
              <a:t>Blink</a:t>
            </a:r>
            <a:r>
              <a:rPr lang="en-US">
                <a:solidFill>
                  <a:schemeClr val="dk1"/>
                </a:solidFill>
              </a:rPr>
              <a:t>, </a:t>
            </a:r>
            <a:r>
              <a:rPr lang="en-US" u="sng">
                <a:solidFill>
                  <a:schemeClr val="hlink"/>
                </a:solidFill>
                <a:hlinkClick r:id="rId8"/>
              </a:rPr>
              <a:t>Microsoft Copilot for Security</a:t>
            </a:r>
            <a:r>
              <a:rPr lang="en-US">
                <a:solidFill>
                  <a:schemeClr val="dk1"/>
                </a:solidFill>
              </a:rPr>
              <a:t>, </a:t>
            </a:r>
            <a:r>
              <a:rPr lang="en-US" u="sng">
                <a:solidFill>
                  <a:schemeClr val="hlink"/>
                </a:solidFill>
                <a:hlinkClick r:id="rId9"/>
              </a:rPr>
              <a:t>Google SOAR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US" u="sng">
                <a:solidFill>
                  <a:schemeClr val="hlink"/>
                </a:solidFill>
                <a:hlinkClick r:id="rId10"/>
              </a:rPr>
              <a:t>DeHashed</a:t>
            </a:r>
            <a:r>
              <a:rPr lang="en-US">
                <a:solidFill>
                  <a:schemeClr val="dk1"/>
                </a:solidFill>
              </a:rPr>
              <a:t> - search engine, 14B+ compromised assets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Password reuse, credential stuffing / spraying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US" u="sng">
                <a:solidFill>
                  <a:schemeClr val="hlink"/>
                </a:solidFill>
                <a:hlinkClick r:id="rId11"/>
              </a:rPr>
              <a:t>ExifTool</a:t>
            </a:r>
            <a:r>
              <a:rPr b="1" lang="en-US">
                <a:solidFill>
                  <a:schemeClr val="dk1"/>
                </a:solidFill>
              </a:rPr>
              <a:t> / </a:t>
            </a:r>
            <a:r>
              <a:rPr b="1" lang="en-US" u="sng">
                <a:solidFill>
                  <a:schemeClr val="hlink"/>
                </a:solidFill>
                <a:hlinkClick r:id="rId12"/>
              </a:rPr>
              <a:t>Google Image Search</a:t>
            </a:r>
            <a:r>
              <a:rPr b="1" lang="en-US">
                <a:solidFill>
                  <a:schemeClr val="dk1"/>
                </a:solidFill>
              </a:rPr>
              <a:t> </a:t>
            </a:r>
            <a:r>
              <a:rPr lang="en-US">
                <a:solidFill>
                  <a:schemeClr val="dk1"/>
                </a:solidFill>
              </a:rPr>
              <a:t>- location &amp; device data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80"/>
          <p:cNvSpPr txBox="1"/>
          <p:nvPr/>
        </p:nvSpPr>
        <p:spPr>
          <a:xfrm>
            <a:off x="6840050" y="600075"/>
            <a:ext cx="147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</a:rPr>
              <a:t>www.simplycubed.com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28" name="Google Shape;328;p80"/>
          <p:cNvSpPr/>
          <p:nvPr/>
        </p:nvSpPr>
        <p:spPr>
          <a:xfrm flipH="1" rot="-5400000">
            <a:off x="529918" y="3107006"/>
            <a:ext cx="1511916" cy="2571750"/>
          </a:xfrm>
          <a:custGeom>
            <a:rect b="b" l="l" r="r" t="t"/>
            <a:pathLst>
              <a:path extrusionOk="0" h="6858000" w="4031777">
                <a:moveTo>
                  <a:pt x="0" y="0"/>
                </a:moveTo>
                <a:lnTo>
                  <a:pt x="4031777" y="0"/>
                </a:lnTo>
                <a:lnTo>
                  <a:pt x="4031777" y="6858000"/>
                </a:lnTo>
                <a:lnTo>
                  <a:pt x="3959468" y="6858000"/>
                </a:lnTo>
                <a:close/>
              </a:path>
            </a:pathLst>
          </a:custGeom>
          <a:solidFill>
            <a:srgbClr val="FF652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80"/>
          <p:cNvSpPr txBox="1"/>
          <p:nvPr/>
        </p:nvSpPr>
        <p:spPr>
          <a:xfrm>
            <a:off x="828675" y="600075"/>
            <a:ext cx="4271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62626"/>
                </a:solidFill>
                <a:latin typeface="Noto Sans JP"/>
                <a:ea typeface="Noto Sans JP"/>
                <a:cs typeface="Noto Sans JP"/>
                <a:sym typeface="Noto Sans JP"/>
              </a:rPr>
              <a:t>Testing – Threat Modeling</a:t>
            </a:r>
            <a:endParaRPr b="1" sz="1800">
              <a:solidFill>
                <a:srgbClr val="262626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330" name="Google Shape;330;p80"/>
          <p:cNvSpPr txBox="1"/>
          <p:nvPr/>
        </p:nvSpPr>
        <p:spPr>
          <a:xfrm>
            <a:off x="828675" y="1198875"/>
            <a:ext cx="4396200" cy="28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Testing is time bound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You can’t test everything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You focus on high risk / high reward areas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1" lang="en-US">
                <a:solidFill>
                  <a:schemeClr val="dk1"/>
                </a:solidFill>
              </a:rPr>
            </a:br>
            <a:r>
              <a:rPr b="1" lang="en-US">
                <a:solidFill>
                  <a:schemeClr val="dk1"/>
                </a:solidFill>
              </a:rPr>
              <a:t>Threat Modeling – w/ and w/o the customer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Standards &amp; Exploratory Testing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Map resources, define trust </a:t>
            </a:r>
            <a:r>
              <a:rPr lang="en-US">
                <a:solidFill>
                  <a:schemeClr val="dk1"/>
                </a:solidFill>
              </a:rPr>
              <a:t>boundaries</a:t>
            </a:r>
            <a:r>
              <a:rPr lang="en-US">
                <a:solidFill>
                  <a:schemeClr val="dk1"/>
                </a:solidFill>
              </a:rPr>
              <a:t>, identify risks, create tests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OWASP Threat Dragon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31" name="Google Shape;33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2326" y="1061638"/>
            <a:ext cx="2228503" cy="234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9875" y="1789425"/>
            <a:ext cx="2447758" cy="2844601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80"/>
          <p:cNvSpPr/>
          <p:nvPr/>
        </p:nvSpPr>
        <p:spPr>
          <a:xfrm rot="5400000">
            <a:off x="7102168" y="3107006"/>
            <a:ext cx="1511916" cy="2571750"/>
          </a:xfrm>
          <a:custGeom>
            <a:rect b="b" l="l" r="r" t="t"/>
            <a:pathLst>
              <a:path extrusionOk="0" h="6858000" w="4031777">
                <a:moveTo>
                  <a:pt x="0" y="0"/>
                </a:moveTo>
                <a:lnTo>
                  <a:pt x="4031777" y="0"/>
                </a:lnTo>
                <a:lnTo>
                  <a:pt x="4031777" y="6858000"/>
                </a:lnTo>
                <a:lnTo>
                  <a:pt x="3959468" y="685800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80"/>
          <p:cNvSpPr txBox="1"/>
          <p:nvPr/>
        </p:nvSpPr>
        <p:spPr>
          <a:xfrm>
            <a:off x="5224875" y="459375"/>
            <a:ext cx="359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262626"/>
                </a:solidFill>
                <a:latin typeface="Noto Sans JP"/>
                <a:ea typeface="Noto Sans JP"/>
                <a:cs typeface="Noto Sans JP"/>
                <a:sym typeface="Noto Sans JP"/>
              </a:rPr>
              <a:t>Create a threat model for marketplacetends.co</a:t>
            </a:r>
            <a:endParaRPr i="1" sz="1200">
              <a:solidFill>
                <a:srgbClr val="262626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8452" y="600075"/>
            <a:ext cx="4047002" cy="3732796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81"/>
          <p:cNvSpPr txBox="1"/>
          <p:nvPr/>
        </p:nvSpPr>
        <p:spPr>
          <a:xfrm>
            <a:off x="6840050" y="600075"/>
            <a:ext cx="147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</a:rPr>
              <a:t>www.simplycubed.com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41" name="Google Shape;341;p81"/>
          <p:cNvSpPr/>
          <p:nvPr/>
        </p:nvSpPr>
        <p:spPr>
          <a:xfrm flipH="1" rot="-5400000">
            <a:off x="529918" y="3107006"/>
            <a:ext cx="1511916" cy="2571750"/>
          </a:xfrm>
          <a:custGeom>
            <a:rect b="b" l="l" r="r" t="t"/>
            <a:pathLst>
              <a:path extrusionOk="0" h="6858000" w="4031777">
                <a:moveTo>
                  <a:pt x="0" y="0"/>
                </a:moveTo>
                <a:lnTo>
                  <a:pt x="4031777" y="0"/>
                </a:lnTo>
                <a:lnTo>
                  <a:pt x="4031777" y="6858000"/>
                </a:lnTo>
                <a:lnTo>
                  <a:pt x="3959468" y="6858000"/>
                </a:lnTo>
                <a:close/>
              </a:path>
            </a:pathLst>
          </a:custGeom>
          <a:solidFill>
            <a:srgbClr val="FF652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81"/>
          <p:cNvSpPr txBox="1"/>
          <p:nvPr/>
        </p:nvSpPr>
        <p:spPr>
          <a:xfrm>
            <a:off x="828675" y="600075"/>
            <a:ext cx="338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62626"/>
                </a:solidFill>
                <a:latin typeface="Noto Sans JP"/>
                <a:ea typeface="Noto Sans JP"/>
                <a:cs typeface="Noto Sans JP"/>
                <a:sym typeface="Noto Sans JP"/>
              </a:rPr>
              <a:t>Testing – </a:t>
            </a:r>
            <a:r>
              <a:rPr b="1" lang="en-US" sz="1800">
                <a:solidFill>
                  <a:srgbClr val="262626"/>
                </a:solidFill>
                <a:latin typeface="Noto Sans JP"/>
                <a:ea typeface="Noto Sans JP"/>
                <a:cs typeface="Noto Sans JP"/>
                <a:sym typeface="Noto Sans JP"/>
              </a:rPr>
              <a:t>Scanning</a:t>
            </a:r>
            <a:r>
              <a:rPr b="1" lang="en-US" sz="1800">
                <a:solidFill>
                  <a:srgbClr val="262626"/>
                </a:solidFill>
                <a:latin typeface="Noto Sans JP"/>
                <a:ea typeface="Noto Sans JP"/>
                <a:cs typeface="Noto Sans JP"/>
                <a:sym typeface="Noto Sans JP"/>
              </a:rPr>
              <a:t> &amp; Attacks</a:t>
            </a:r>
            <a:endParaRPr b="1" sz="1800">
              <a:solidFill>
                <a:srgbClr val="262626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343" name="Google Shape;343;p81"/>
          <p:cNvSpPr txBox="1"/>
          <p:nvPr/>
        </p:nvSpPr>
        <p:spPr>
          <a:xfrm>
            <a:off x="828675" y="1198875"/>
            <a:ext cx="4271700" cy="16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Standards &amp; Exploratory Testing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US">
                <a:solidFill>
                  <a:schemeClr val="dk1"/>
                </a:solidFill>
              </a:rPr>
              <a:t>OWASP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US">
                <a:solidFill>
                  <a:schemeClr val="dk1"/>
                </a:solidFill>
              </a:rPr>
              <a:t>Mitre ATT&amp;CK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US">
                <a:solidFill>
                  <a:schemeClr val="dk1"/>
                </a:solidFill>
              </a:rPr>
              <a:t>Burp Intruder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44" name="Google Shape;344;p81"/>
          <p:cNvSpPr/>
          <p:nvPr/>
        </p:nvSpPr>
        <p:spPr>
          <a:xfrm rot="5400000">
            <a:off x="7102168" y="3107006"/>
            <a:ext cx="1511916" cy="2571750"/>
          </a:xfrm>
          <a:custGeom>
            <a:rect b="b" l="l" r="r" t="t"/>
            <a:pathLst>
              <a:path extrusionOk="0" h="6858000" w="4031777">
                <a:moveTo>
                  <a:pt x="0" y="0"/>
                </a:moveTo>
                <a:lnTo>
                  <a:pt x="4031777" y="0"/>
                </a:lnTo>
                <a:lnTo>
                  <a:pt x="4031777" y="6858000"/>
                </a:lnTo>
                <a:lnTo>
                  <a:pt x="3959468" y="685800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82"/>
          <p:cNvSpPr txBox="1"/>
          <p:nvPr/>
        </p:nvSpPr>
        <p:spPr>
          <a:xfrm>
            <a:off x="6840050" y="600075"/>
            <a:ext cx="147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</a:rPr>
              <a:t>www.simplycubed.com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50" name="Google Shape;350;p82"/>
          <p:cNvSpPr/>
          <p:nvPr/>
        </p:nvSpPr>
        <p:spPr>
          <a:xfrm flipH="1" rot="-5400000">
            <a:off x="529918" y="3107006"/>
            <a:ext cx="1511916" cy="2571750"/>
          </a:xfrm>
          <a:custGeom>
            <a:rect b="b" l="l" r="r" t="t"/>
            <a:pathLst>
              <a:path extrusionOk="0" h="6858000" w="4031777">
                <a:moveTo>
                  <a:pt x="0" y="0"/>
                </a:moveTo>
                <a:lnTo>
                  <a:pt x="4031777" y="0"/>
                </a:lnTo>
                <a:lnTo>
                  <a:pt x="4031777" y="6858000"/>
                </a:lnTo>
                <a:lnTo>
                  <a:pt x="3959468" y="6858000"/>
                </a:lnTo>
                <a:close/>
              </a:path>
            </a:pathLst>
          </a:custGeom>
          <a:solidFill>
            <a:srgbClr val="FF652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82"/>
          <p:cNvSpPr txBox="1"/>
          <p:nvPr/>
        </p:nvSpPr>
        <p:spPr>
          <a:xfrm>
            <a:off x="828675" y="600075"/>
            <a:ext cx="338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62626"/>
                </a:solidFill>
                <a:latin typeface="Noto Sans JP"/>
                <a:ea typeface="Noto Sans JP"/>
                <a:cs typeface="Noto Sans JP"/>
                <a:sym typeface="Noto Sans JP"/>
              </a:rPr>
              <a:t>Testing – Scanning &amp; Attacks</a:t>
            </a:r>
            <a:endParaRPr b="1" sz="1800">
              <a:solidFill>
                <a:srgbClr val="262626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352" name="Google Shape;352;p82"/>
          <p:cNvSpPr txBox="1"/>
          <p:nvPr/>
        </p:nvSpPr>
        <p:spPr>
          <a:xfrm>
            <a:off x="828675" y="1198875"/>
            <a:ext cx="34290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Write scripts and exploits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this is an example script the brute force the login page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3" name="Google Shape;353;p82"/>
          <p:cNvSpPr txBox="1"/>
          <p:nvPr/>
        </p:nvSpPr>
        <p:spPr>
          <a:xfrm>
            <a:off x="3769800" y="4486275"/>
            <a:ext cx="1604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u="sng">
                <a:solidFill>
                  <a:schemeClr val="hlink"/>
                </a:solidFill>
                <a:hlinkClick r:id="rId3"/>
              </a:rPr>
              <a:t>Brute Force Attack</a:t>
            </a:r>
            <a:endParaRPr sz="1000"/>
          </a:p>
        </p:txBody>
      </p:sp>
      <p:pic>
        <p:nvPicPr>
          <p:cNvPr id="354" name="Google Shape;354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2175" y="600075"/>
            <a:ext cx="3497375" cy="37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3700" y="3126525"/>
            <a:ext cx="1275375" cy="129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82"/>
          <p:cNvSpPr/>
          <p:nvPr/>
        </p:nvSpPr>
        <p:spPr>
          <a:xfrm rot="5400000">
            <a:off x="7102168" y="3107006"/>
            <a:ext cx="1511916" cy="2571750"/>
          </a:xfrm>
          <a:custGeom>
            <a:rect b="b" l="l" r="r" t="t"/>
            <a:pathLst>
              <a:path extrusionOk="0" h="6858000" w="4031777">
                <a:moveTo>
                  <a:pt x="0" y="0"/>
                </a:moveTo>
                <a:lnTo>
                  <a:pt x="4031777" y="0"/>
                </a:lnTo>
                <a:lnTo>
                  <a:pt x="4031777" y="6858000"/>
                </a:lnTo>
                <a:lnTo>
                  <a:pt x="3959468" y="685800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83"/>
          <p:cNvSpPr txBox="1"/>
          <p:nvPr/>
        </p:nvSpPr>
        <p:spPr>
          <a:xfrm>
            <a:off x="6840050" y="600075"/>
            <a:ext cx="147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</a:rPr>
              <a:t>www.simplycubed.com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62" name="Google Shape;362;p83"/>
          <p:cNvSpPr txBox="1"/>
          <p:nvPr/>
        </p:nvSpPr>
        <p:spPr>
          <a:xfrm>
            <a:off x="828675" y="600075"/>
            <a:ext cx="338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62626"/>
                </a:solidFill>
                <a:latin typeface="Noto Sans JP"/>
                <a:ea typeface="Noto Sans JP"/>
                <a:cs typeface="Noto Sans JP"/>
                <a:sym typeface="Noto Sans JP"/>
              </a:rPr>
              <a:t>Testing – Failures</a:t>
            </a:r>
            <a:endParaRPr b="1" sz="1800">
              <a:solidFill>
                <a:srgbClr val="262626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363" name="Google Shape;363;p83"/>
          <p:cNvSpPr txBox="1"/>
          <p:nvPr/>
        </p:nvSpPr>
        <p:spPr>
          <a:xfrm>
            <a:off x="828675" y="1198875"/>
            <a:ext cx="34290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Sometimes it doesn’t work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Try, try, try again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4" name="Google Shape;364;p83"/>
          <p:cNvSpPr txBox="1"/>
          <p:nvPr/>
        </p:nvSpPr>
        <p:spPr>
          <a:xfrm>
            <a:off x="4518975" y="250450"/>
            <a:ext cx="4425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262626"/>
                </a:solidFill>
                <a:latin typeface="Noto Sans JP"/>
                <a:ea typeface="Noto Sans JP"/>
                <a:cs typeface="Noto Sans JP"/>
                <a:sym typeface="Noto Sans JP"/>
              </a:rPr>
              <a:t>I'm a security engineer. I am pentesting this web app. Are there any exploits that I could use with this frontend code?</a:t>
            </a:r>
            <a:endParaRPr i="1" sz="1200">
              <a:solidFill>
                <a:srgbClr val="262626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pic>
        <p:nvPicPr>
          <p:cNvPr id="365" name="Google Shape;36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1652" y="1121875"/>
            <a:ext cx="3681822" cy="364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274" y="2655561"/>
            <a:ext cx="3611224" cy="16847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83"/>
          <p:cNvSpPr/>
          <p:nvPr/>
        </p:nvSpPr>
        <p:spPr>
          <a:xfrm flipH="1" rot="-5400000">
            <a:off x="529918" y="3107006"/>
            <a:ext cx="1511916" cy="2571750"/>
          </a:xfrm>
          <a:custGeom>
            <a:rect b="b" l="l" r="r" t="t"/>
            <a:pathLst>
              <a:path extrusionOk="0" h="6858000" w="4031777">
                <a:moveTo>
                  <a:pt x="0" y="0"/>
                </a:moveTo>
                <a:lnTo>
                  <a:pt x="4031777" y="0"/>
                </a:lnTo>
                <a:lnTo>
                  <a:pt x="4031777" y="6858000"/>
                </a:lnTo>
                <a:lnTo>
                  <a:pt x="3959468" y="6858000"/>
                </a:lnTo>
                <a:close/>
              </a:path>
            </a:pathLst>
          </a:custGeom>
          <a:solidFill>
            <a:srgbClr val="FF652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83"/>
          <p:cNvSpPr/>
          <p:nvPr/>
        </p:nvSpPr>
        <p:spPr>
          <a:xfrm rot="5400000">
            <a:off x="7102168" y="3107006"/>
            <a:ext cx="1511916" cy="2571750"/>
          </a:xfrm>
          <a:custGeom>
            <a:rect b="b" l="l" r="r" t="t"/>
            <a:pathLst>
              <a:path extrusionOk="0" h="6858000" w="4031777">
                <a:moveTo>
                  <a:pt x="0" y="0"/>
                </a:moveTo>
                <a:lnTo>
                  <a:pt x="4031777" y="0"/>
                </a:lnTo>
                <a:lnTo>
                  <a:pt x="4031777" y="6858000"/>
                </a:lnTo>
                <a:lnTo>
                  <a:pt x="3959468" y="685800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83"/>
          <p:cNvSpPr txBox="1"/>
          <p:nvPr/>
        </p:nvSpPr>
        <p:spPr>
          <a:xfrm>
            <a:off x="545275" y="2371600"/>
            <a:ext cx="105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1000">
                <a:solidFill>
                  <a:schemeClr val="dk1"/>
                </a:solidFill>
              </a:rPr>
              <a:t>ChatGPT</a:t>
            </a:r>
            <a:endParaRPr b="1" sz="1000"/>
          </a:p>
        </p:txBody>
      </p:sp>
      <p:sp>
        <p:nvSpPr>
          <p:cNvPr id="370" name="Google Shape;370;p83"/>
          <p:cNvSpPr txBox="1"/>
          <p:nvPr/>
        </p:nvSpPr>
        <p:spPr>
          <a:xfrm>
            <a:off x="4711650" y="804550"/>
            <a:ext cx="105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1000">
                <a:solidFill>
                  <a:schemeClr val="dk1"/>
                </a:solidFill>
              </a:rPr>
              <a:t>Claude</a:t>
            </a:r>
            <a:endParaRPr b="1"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84"/>
          <p:cNvSpPr txBox="1"/>
          <p:nvPr/>
        </p:nvSpPr>
        <p:spPr>
          <a:xfrm>
            <a:off x="6840050" y="600075"/>
            <a:ext cx="147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</a:rPr>
              <a:t>www.simplycubed.com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76" name="Google Shape;376;p84"/>
          <p:cNvSpPr txBox="1"/>
          <p:nvPr/>
        </p:nvSpPr>
        <p:spPr>
          <a:xfrm>
            <a:off x="828675" y="600075"/>
            <a:ext cx="3634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62626"/>
                </a:solidFill>
                <a:latin typeface="Noto Sans JP"/>
                <a:ea typeface="Noto Sans JP"/>
                <a:cs typeface="Noto Sans JP"/>
                <a:sym typeface="Noto Sans JP"/>
              </a:rPr>
              <a:t>Testing – Sometimes it works</a:t>
            </a:r>
            <a:endParaRPr b="1" sz="1800">
              <a:solidFill>
                <a:srgbClr val="262626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377" name="Google Shape;377;p84"/>
          <p:cNvSpPr/>
          <p:nvPr/>
        </p:nvSpPr>
        <p:spPr>
          <a:xfrm flipH="1" rot="-5400000">
            <a:off x="529918" y="3107006"/>
            <a:ext cx="1511916" cy="2571750"/>
          </a:xfrm>
          <a:custGeom>
            <a:rect b="b" l="l" r="r" t="t"/>
            <a:pathLst>
              <a:path extrusionOk="0" h="6858000" w="4031777">
                <a:moveTo>
                  <a:pt x="0" y="0"/>
                </a:moveTo>
                <a:lnTo>
                  <a:pt x="4031777" y="0"/>
                </a:lnTo>
                <a:lnTo>
                  <a:pt x="4031777" y="6858000"/>
                </a:lnTo>
                <a:lnTo>
                  <a:pt x="3959468" y="6858000"/>
                </a:lnTo>
                <a:close/>
              </a:path>
            </a:pathLst>
          </a:custGeom>
          <a:solidFill>
            <a:srgbClr val="FF652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8" name="Google Shape;37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91737"/>
            <a:ext cx="3672925" cy="3832763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84"/>
          <p:cNvSpPr txBox="1"/>
          <p:nvPr/>
        </p:nvSpPr>
        <p:spPr>
          <a:xfrm>
            <a:off x="233475" y="1113200"/>
            <a:ext cx="3975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262626"/>
                </a:solidFill>
                <a:latin typeface="Noto Sans JP"/>
                <a:ea typeface="Noto Sans JP"/>
                <a:cs typeface="Noto Sans JP"/>
                <a:sym typeface="Noto Sans JP"/>
              </a:rPr>
              <a:t>write an exploit for xxs</a:t>
            </a:r>
            <a:endParaRPr i="1" sz="1200">
              <a:solidFill>
                <a:srgbClr val="262626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262626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</a:rPr>
              <a:t>I must emphasize that exploiting XSS vulnerabilities without permission is illegal and unethical.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</a:rPr>
              <a:t>…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</a:rPr>
              <a:t>Remember, always perform security testing in a legal and ethical manner.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380" name="Google Shape;380;p84"/>
          <p:cNvSpPr/>
          <p:nvPr/>
        </p:nvSpPr>
        <p:spPr>
          <a:xfrm rot="5400000">
            <a:off x="7102168" y="3107006"/>
            <a:ext cx="1511916" cy="2571750"/>
          </a:xfrm>
          <a:custGeom>
            <a:rect b="b" l="l" r="r" t="t"/>
            <a:pathLst>
              <a:path extrusionOk="0" h="6858000" w="4031777">
                <a:moveTo>
                  <a:pt x="0" y="0"/>
                </a:moveTo>
                <a:lnTo>
                  <a:pt x="4031777" y="0"/>
                </a:lnTo>
                <a:lnTo>
                  <a:pt x="4031777" y="6858000"/>
                </a:lnTo>
                <a:lnTo>
                  <a:pt x="3959468" y="685800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84"/>
          <p:cNvSpPr txBox="1"/>
          <p:nvPr/>
        </p:nvSpPr>
        <p:spPr>
          <a:xfrm>
            <a:off x="4572000" y="538575"/>
            <a:ext cx="1687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1000">
                <a:solidFill>
                  <a:schemeClr val="dk1"/>
                </a:solidFill>
              </a:rPr>
              <a:t>GitHub Copilot</a:t>
            </a:r>
            <a:endParaRPr b="1"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445" r="3445" t="0"/>
          <a:stretch/>
        </p:blipFill>
        <p:spPr>
          <a:xfrm>
            <a:off x="4463350" y="990025"/>
            <a:ext cx="2449625" cy="2630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204" name="Google Shape;204;p67"/>
          <p:cNvSpPr txBox="1"/>
          <p:nvPr/>
        </p:nvSpPr>
        <p:spPr>
          <a:xfrm>
            <a:off x="828676" y="752250"/>
            <a:ext cx="3634681" cy="4848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Who am I?</a:t>
            </a:r>
            <a:endParaRPr sz="11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grpSp>
        <p:nvGrpSpPr>
          <p:cNvPr id="205" name="Google Shape;205;p67"/>
          <p:cNvGrpSpPr/>
          <p:nvPr/>
        </p:nvGrpSpPr>
        <p:grpSpPr>
          <a:xfrm>
            <a:off x="1092453" y="1518934"/>
            <a:ext cx="2627166" cy="430941"/>
            <a:chOff x="1032293" y="4047212"/>
            <a:chExt cx="2868711" cy="574588"/>
          </a:xfrm>
        </p:grpSpPr>
        <p:sp>
          <p:nvSpPr>
            <p:cNvPr id="206" name="Google Shape;206;p67"/>
            <p:cNvSpPr txBox="1"/>
            <p:nvPr/>
          </p:nvSpPr>
          <p:spPr>
            <a:xfrm>
              <a:off x="1038104" y="4324200"/>
              <a:ext cx="2862900" cy="29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endParaRPr>
            </a:p>
          </p:txBody>
        </p:sp>
        <p:sp>
          <p:nvSpPr>
            <p:cNvPr id="207" name="Google Shape;207;p67"/>
            <p:cNvSpPr txBox="1"/>
            <p:nvPr/>
          </p:nvSpPr>
          <p:spPr>
            <a:xfrm>
              <a:off x="1032293" y="4047212"/>
              <a:ext cx="2763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00">
                  <a:solidFill>
                    <a:schemeClr val="lt1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Experience</a:t>
              </a:r>
              <a:endParaRPr sz="1100">
                <a:latin typeface="Noto Sans JP"/>
                <a:ea typeface="Noto Sans JP"/>
                <a:cs typeface="Noto Sans JP"/>
                <a:sym typeface="Noto Sans JP"/>
              </a:endParaRPr>
            </a:p>
          </p:txBody>
        </p:sp>
      </p:grpSp>
      <p:grpSp>
        <p:nvGrpSpPr>
          <p:cNvPr id="208" name="Google Shape;208;p67"/>
          <p:cNvGrpSpPr/>
          <p:nvPr/>
        </p:nvGrpSpPr>
        <p:grpSpPr>
          <a:xfrm>
            <a:off x="5186390" y="3769447"/>
            <a:ext cx="1346868" cy="426278"/>
            <a:chOff x="4607154" y="4065702"/>
            <a:chExt cx="2617819" cy="568371"/>
          </a:xfrm>
        </p:grpSpPr>
        <p:sp>
          <p:nvSpPr>
            <p:cNvPr id="209" name="Google Shape;209;p67"/>
            <p:cNvSpPr txBox="1"/>
            <p:nvPr/>
          </p:nvSpPr>
          <p:spPr>
            <a:xfrm>
              <a:off x="4607154" y="4065702"/>
              <a:ext cx="2617800" cy="25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Founder, Secure SaaS</a:t>
              </a:r>
              <a:endParaRPr sz="1100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endParaRPr>
            </a:p>
          </p:txBody>
        </p:sp>
        <p:sp>
          <p:nvSpPr>
            <p:cNvPr id="210" name="Google Shape;210;p67"/>
            <p:cNvSpPr txBox="1"/>
            <p:nvPr/>
          </p:nvSpPr>
          <p:spPr>
            <a:xfrm>
              <a:off x="4607173" y="4274973"/>
              <a:ext cx="2617800" cy="35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solidFill>
                    <a:schemeClr val="lt1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Charles Green</a:t>
              </a:r>
              <a:endParaRPr sz="900">
                <a:latin typeface="Noto Sans JP"/>
                <a:ea typeface="Noto Sans JP"/>
                <a:cs typeface="Noto Sans JP"/>
                <a:sym typeface="Noto Sans JP"/>
              </a:endParaRPr>
            </a:p>
          </p:txBody>
        </p:sp>
      </p:grpSp>
      <p:sp>
        <p:nvSpPr>
          <p:cNvPr id="211" name="Google Shape;211;p67"/>
          <p:cNvSpPr txBox="1"/>
          <p:nvPr/>
        </p:nvSpPr>
        <p:spPr>
          <a:xfrm>
            <a:off x="1066213" y="1734400"/>
            <a:ext cx="3159600" cy="23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286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JP"/>
              <a:buChar char="●"/>
            </a:pPr>
            <a:r>
              <a:rPr lang="en-US" sz="1000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Living &amp; working in Japan since 2007</a:t>
            </a:r>
            <a:endParaRPr sz="1000"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indent="-2286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JP"/>
              <a:buChar char="●"/>
            </a:pPr>
            <a:r>
              <a:rPr lang="en-US" sz="1000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Secure SaaS - Founded 2020</a:t>
            </a:r>
            <a:endParaRPr sz="1000"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indent="-2286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JP"/>
              <a:buChar char="●"/>
            </a:pPr>
            <a:r>
              <a:rPr lang="en-US" sz="1000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Security Advisor / Penetration Tester</a:t>
            </a:r>
            <a:endParaRPr sz="1000"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indent="-228600" lvl="1" marL="685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JP"/>
              <a:buChar char="○"/>
            </a:pPr>
            <a:r>
              <a:rPr lang="en-US" sz="1000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Aly.ai</a:t>
            </a:r>
            <a:endParaRPr sz="1000"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indent="-228600" lvl="1" marL="685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JP"/>
              <a:buChar char="○"/>
            </a:pPr>
            <a:r>
              <a:rPr lang="en-US" sz="1000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KPMG</a:t>
            </a:r>
            <a:endParaRPr sz="1000"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indent="-228600" lvl="1" marL="685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JP"/>
              <a:buChar char="○"/>
            </a:pPr>
            <a:r>
              <a:rPr lang="en-US" sz="1000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Smartpay</a:t>
            </a:r>
            <a:endParaRPr sz="1000"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indent="-228600" lvl="1" marL="685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JP"/>
              <a:buChar char="○"/>
            </a:pPr>
            <a:r>
              <a:rPr lang="en-US" sz="1000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many others…</a:t>
            </a:r>
            <a:endParaRPr sz="1000"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indent="0" lvl="0" marL="685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indent="-228600" lvl="0" marL="3429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JP"/>
              <a:buChar char="●"/>
            </a:pPr>
            <a:r>
              <a:rPr lang="en-US" sz="1000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I like to hack stuff and build companies.</a:t>
            </a:r>
            <a:endParaRPr sz="1000"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85"/>
          <p:cNvSpPr txBox="1"/>
          <p:nvPr/>
        </p:nvSpPr>
        <p:spPr>
          <a:xfrm>
            <a:off x="6840050" y="600075"/>
            <a:ext cx="147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</a:rPr>
              <a:t>www.simplycubed.com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87" name="Google Shape;387;p85"/>
          <p:cNvSpPr txBox="1"/>
          <p:nvPr/>
        </p:nvSpPr>
        <p:spPr>
          <a:xfrm>
            <a:off x="828675" y="600075"/>
            <a:ext cx="3634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62626"/>
                </a:solidFill>
                <a:latin typeface="Noto Sans JP"/>
                <a:ea typeface="Noto Sans JP"/>
                <a:cs typeface="Noto Sans JP"/>
                <a:sym typeface="Noto Sans JP"/>
              </a:rPr>
              <a:t>Testing – Self Hosted Options</a:t>
            </a:r>
            <a:endParaRPr b="1" sz="1800">
              <a:solidFill>
                <a:srgbClr val="262626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388" name="Google Shape;388;p85"/>
          <p:cNvSpPr/>
          <p:nvPr/>
        </p:nvSpPr>
        <p:spPr>
          <a:xfrm flipH="1" rot="-5400000">
            <a:off x="529918" y="3107006"/>
            <a:ext cx="1511916" cy="2571750"/>
          </a:xfrm>
          <a:custGeom>
            <a:rect b="b" l="l" r="r" t="t"/>
            <a:pathLst>
              <a:path extrusionOk="0" h="6858000" w="4031777">
                <a:moveTo>
                  <a:pt x="0" y="0"/>
                </a:moveTo>
                <a:lnTo>
                  <a:pt x="4031777" y="0"/>
                </a:lnTo>
                <a:lnTo>
                  <a:pt x="4031777" y="6858000"/>
                </a:lnTo>
                <a:lnTo>
                  <a:pt x="3959468" y="6858000"/>
                </a:lnTo>
                <a:close/>
              </a:path>
            </a:pathLst>
          </a:custGeom>
          <a:solidFill>
            <a:srgbClr val="FF652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85"/>
          <p:cNvSpPr txBox="1"/>
          <p:nvPr/>
        </p:nvSpPr>
        <p:spPr>
          <a:xfrm>
            <a:off x="487875" y="1063650"/>
            <a:ext cx="3975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Hugging Face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 u="sng">
                <a:solidFill>
                  <a:schemeClr val="hlink"/>
                </a:solidFill>
                <a:hlinkClick r:id="rId3"/>
              </a:rPr>
              <a:t>ZySec-AI/SecurityLLM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390" name="Google Shape;390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1351" y="1099900"/>
            <a:ext cx="3067149" cy="28516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91" name="Google Shape;391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1975" y="1588900"/>
            <a:ext cx="3434626" cy="3196861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85"/>
          <p:cNvSpPr/>
          <p:nvPr/>
        </p:nvSpPr>
        <p:spPr>
          <a:xfrm rot="5400000">
            <a:off x="7102168" y="3107006"/>
            <a:ext cx="1511916" cy="2571750"/>
          </a:xfrm>
          <a:custGeom>
            <a:rect b="b" l="l" r="r" t="t"/>
            <a:pathLst>
              <a:path extrusionOk="0" h="6858000" w="4031777">
                <a:moveTo>
                  <a:pt x="0" y="0"/>
                </a:moveTo>
                <a:lnTo>
                  <a:pt x="4031777" y="0"/>
                </a:lnTo>
                <a:lnTo>
                  <a:pt x="4031777" y="6858000"/>
                </a:lnTo>
                <a:lnTo>
                  <a:pt x="3959468" y="685800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85"/>
          <p:cNvSpPr txBox="1"/>
          <p:nvPr/>
        </p:nvSpPr>
        <p:spPr>
          <a:xfrm>
            <a:off x="5094925" y="6490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Search: security | 100 results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reate an image with a search magnifier. orange color overlay" id="398" name="Google Shape;398;p8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446" r="1446" t="0"/>
          <a:stretch/>
        </p:blipFill>
        <p:spPr>
          <a:xfrm>
            <a:off x="2566550" y="1306285"/>
            <a:ext cx="1490400" cy="1534799"/>
          </a:xfrm>
          <a:prstGeom prst="rect">
            <a:avLst/>
          </a:prstGeom>
        </p:spPr>
      </p:pic>
      <p:pic>
        <p:nvPicPr>
          <p:cNvPr id="399" name="Google Shape;399;p86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1446" r="1446" t="0"/>
          <a:stretch/>
        </p:blipFill>
        <p:spPr>
          <a:xfrm>
            <a:off x="828677" y="1306285"/>
            <a:ext cx="1490400" cy="1534802"/>
          </a:xfrm>
          <a:prstGeom prst="rect">
            <a:avLst/>
          </a:prstGeom>
        </p:spPr>
      </p:pic>
      <p:pic>
        <p:nvPicPr>
          <p:cNvPr id="400" name="Google Shape;400;p86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0" l="1446" r="1446" t="0"/>
          <a:stretch/>
        </p:blipFill>
        <p:spPr>
          <a:xfrm>
            <a:off x="2566528" y="2946759"/>
            <a:ext cx="1490400" cy="1534802"/>
          </a:xfrm>
          <a:prstGeom prst="rect">
            <a:avLst/>
          </a:prstGeom>
        </p:spPr>
      </p:pic>
      <p:pic>
        <p:nvPicPr>
          <p:cNvPr id="401" name="Google Shape;401;p86"/>
          <p:cNvPicPr preferRelativeResize="0"/>
          <p:nvPr>
            <p:ph idx="5" type="pic"/>
          </p:nvPr>
        </p:nvPicPr>
        <p:blipFill rotWithShape="1">
          <a:blip r:embed="rId6">
            <a:alphaModFix/>
          </a:blip>
          <a:srcRect b="0" l="1446" r="1446" t="0"/>
          <a:stretch/>
        </p:blipFill>
        <p:spPr>
          <a:xfrm>
            <a:off x="828687" y="2946759"/>
            <a:ext cx="1490400" cy="1534802"/>
          </a:xfrm>
          <a:prstGeom prst="rect">
            <a:avLst/>
          </a:prstGeom>
        </p:spPr>
      </p:pic>
      <p:sp>
        <p:nvSpPr>
          <p:cNvPr id="402" name="Google Shape;402;p86"/>
          <p:cNvSpPr txBox="1"/>
          <p:nvPr/>
        </p:nvSpPr>
        <p:spPr>
          <a:xfrm>
            <a:off x="828674" y="600075"/>
            <a:ext cx="3082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b="1" lang="en-US" sz="1800">
                <a:solidFill>
                  <a:schemeClr val="accent2"/>
                </a:solidFill>
                <a:latin typeface="Noto Sans JP"/>
                <a:ea typeface="Noto Sans JP"/>
                <a:cs typeface="Noto Sans JP"/>
                <a:sym typeface="Noto Sans JP"/>
              </a:rPr>
              <a:t>Simplified 4-Step Process</a:t>
            </a:r>
            <a:endParaRPr b="1" sz="1800">
              <a:solidFill>
                <a:schemeClr val="accent2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403" name="Google Shape;403;p86"/>
          <p:cNvSpPr txBox="1"/>
          <p:nvPr/>
        </p:nvSpPr>
        <p:spPr>
          <a:xfrm>
            <a:off x="4304425" y="1412875"/>
            <a:ext cx="40110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b="1" lang="en-US">
                <a:solidFill>
                  <a:schemeClr val="accent2"/>
                </a:solidFill>
                <a:latin typeface="Noto Sans JP"/>
                <a:ea typeface="Noto Sans JP"/>
                <a:cs typeface="Noto Sans JP"/>
                <a:sym typeface="Noto Sans JP"/>
              </a:rPr>
              <a:t>Planning &amp; Kickoff</a:t>
            </a:r>
            <a:br>
              <a:rPr b="1" lang="en-US">
                <a:solidFill>
                  <a:schemeClr val="accent2"/>
                </a:solidFill>
                <a:latin typeface="Noto Sans JP"/>
                <a:ea typeface="Noto Sans JP"/>
                <a:cs typeface="Noto Sans JP"/>
                <a:sym typeface="Noto Sans JP"/>
              </a:rPr>
            </a:br>
            <a:endParaRPr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b="1" lang="en-US">
                <a:solidFill>
                  <a:schemeClr val="accent2"/>
                </a:solidFill>
                <a:latin typeface="Noto Sans JP"/>
                <a:ea typeface="Noto Sans JP"/>
                <a:cs typeface="Noto Sans JP"/>
                <a:sym typeface="Noto Sans JP"/>
              </a:rPr>
              <a:t>Testing &amp; Remediation</a:t>
            </a:r>
            <a:br>
              <a:rPr b="1" lang="en-US">
                <a:solidFill>
                  <a:schemeClr val="accent2"/>
                </a:solidFill>
                <a:latin typeface="Noto Sans JP"/>
                <a:ea typeface="Noto Sans JP"/>
                <a:cs typeface="Noto Sans JP"/>
                <a:sym typeface="Noto Sans JP"/>
              </a:rPr>
            </a:br>
            <a:endParaRPr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b="1" lang="en-US">
                <a:solidFill>
                  <a:schemeClr val="accent2"/>
                </a:solidFill>
                <a:latin typeface="Noto Sans JP"/>
                <a:ea typeface="Noto Sans JP"/>
                <a:cs typeface="Noto Sans JP"/>
                <a:sym typeface="Noto Sans JP"/>
              </a:rPr>
              <a:t>Reporting &amp; Client Meeting</a:t>
            </a:r>
            <a:br>
              <a:rPr b="1" lang="en-US">
                <a:solidFill>
                  <a:schemeClr val="accent2"/>
                </a:solidFill>
                <a:latin typeface="Noto Sans JP"/>
                <a:ea typeface="Noto Sans JP"/>
                <a:cs typeface="Noto Sans JP"/>
                <a:sym typeface="Noto Sans JP"/>
              </a:rPr>
            </a:br>
            <a:endParaRPr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rabicPeriod"/>
            </a:pPr>
            <a:r>
              <a:rPr b="1" lang="en-US">
                <a:solidFill>
                  <a:schemeClr val="lt2"/>
                </a:solidFill>
                <a:latin typeface="Noto Sans JP"/>
                <a:ea typeface="Noto Sans JP"/>
                <a:cs typeface="Noto Sans JP"/>
                <a:sym typeface="Noto Sans JP"/>
              </a:rPr>
              <a:t>Retesting &amp; Verification</a:t>
            </a:r>
            <a:endParaRPr>
              <a:solidFill>
                <a:schemeClr val="lt2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87"/>
          <p:cNvSpPr txBox="1"/>
          <p:nvPr/>
        </p:nvSpPr>
        <p:spPr>
          <a:xfrm>
            <a:off x="828675" y="1198875"/>
            <a:ext cx="5687400" cy="29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US">
                <a:solidFill>
                  <a:schemeClr val="dk1"/>
                </a:solidFill>
              </a:rPr>
              <a:t>Testing is Time Bound</a:t>
            </a:r>
            <a:r>
              <a:rPr lang="en-US">
                <a:solidFill>
                  <a:schemeClr val="dk1"/>
                </a:solidFill>
              </a:rPr>
              <a:t> – Less time writing, </a:t>
            </a:r>
            <a:r>
              <a:rPr lang="en-US">
                <a:solidFill>
                  <a:schemeClr val="dk1"/>
                </a:solidFill>
              </a:rPr>
              <a:t>More time testing.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Reports must be </a:t>
            </a:r>
            <a:r>
              <a:rPr b="1" lang="en-US">
                <a:solidFill>
                  <a:schemeClr val="dk1"/>
                </a:solidFill>
              </a:rPr>
              <a:t>accurate &amp; actionable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AI’s can save </a:t>
            </a:r>
            <a:r>
              <a:rPr lang="en-US">
                <a:solidFill>
                  <a:schemeClr val="dk1"/>
                </a:solidFill>
              </a:rPr>
              <a:t>tremendous</a:t>
            </a:r>
            <a:r>
              <a:rPr lang="en-US">
                <a:solidFill>
                  <a:schemeClr val="dk1"/>
                </a:solidFill>
              </a:rPr>
              <a:t> amount of time summarizing and generating reports, but…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they also </a:t>
            </a:r>
            <a:r>
              <a:rPr lang="en-US">
                <a:solidFill>
                  <a:schemeClr val="dk1"/>
                </a:solidFill>
              </a:rPr>
              <a:t>hallucinate so you must </a:t>
            </a:r>
            <a:r>
              <a:rPr b="1" lang="en-US">
                <a:solidFill>
                  <a:schemeClr val="dk1"/>
                </a:solidFill>
              </a:rPr>
              <a:t>verify results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Findings: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Vulnerability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Business Risk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Test Evidence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Recommended fix / mitigation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9" name="Google Shape;409;p87"/>
          <p:cNvSpPr/>
          <p:nvPr/>
        </p:nvSpPr>
        <p:spPr>
          <a:xfrm rot="5400000">
            <a:off x="7102168" y="3107006"/>
            <a:ext cx="1511916" cy="2571750"/>
          </a:xfrm>
          <a:custGeom>
            <a:rect b="b" l="l" r="r" t="t"/>
            <a:pathLst>
              <a:path extrusionOk="0" h="6858000" w="4031777">
                <a:moveTo>
                  <a:pt x="0" y="0"/>
                </a:moveTo>
                <a:lnTo>
                  <a:pt x="4031777" y="0"/>
                </a:lnTo>
                <a:lnTo>
                  <a:pt x="4031777" y="6858000"/>
                </a:lnTo>
                <a:lnTo>
                  <a:pt x="3959468" y="685800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87"/>
          <p:cNvSpPr txBox="1"/>
          <p:nvPr/>
        </p:nvSpPr>
        <p:spPr>
          <a:xfrm>
            <a:off x="6840050" y="600075"/>
            <a:ext cx="147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</a:rPr>
              <a:t>www.simplycubed.com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411" name="Google Shape;411;p87"/>
          <p:cNvSpPr/>
          <p:nvPr/>
        </p:nvSpPr>
        <p:spPr>
          <a:xfrm flipH="1" rot="-5400000">
            <a:off x="529918" y="3107006"/>
            <a:ext cx="1511916" cy="2571750"/>
          </a:xfrm>
          <a:custGeom>
            <a:rect b="b" l="l" r="r" t="t"/>
            <a:pathLst>
              <a:path extrusionOk="0" h="6858000" w="4031777">
                <a:moveTo>
                  <a:pt x="0" y="0"/>
                </a:moveTo>
                <a:lnTo>
                  <a:pt x="4031777" y="0"/>
                </a:lnTo>
                <a:lnTo>
                  <a:pt x="4031777" y="6858000"/>
                </a:lnTo>
                <a:lnTo>
                  <a:pt x="3959468" y="6858000"/>
                </a:lnTo>
                <a:close/>
              </a:path>
            </a:pathLst>
          </a:custGeom>
          <a:solidFill>
            <a:srgbClr val="FF652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87"/>
          <p:cNvSpPr txBox="1"/>
          <p:nvPr/>
        </p:nvSpPr>
        <p:spPr>
          <a:xfrm>
            <a:off x="828675" y="600075"/>
            <a:ext cx="4271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62626"/>
                </a:solidFill>
                <a:latin typeface="Noto Sans JP"/>
                <a:ea typeface="Noto Sans JP"/>
                <a:cs typeface="Noto Sans JP"/>
                <a:sym typeface="Noto Sans JP"/>
              </a:rPr>
              <a:t>Reporting &amp; Client Meeting</a:t>
            </a:r>
            <a:endParaRPr b="1" sz="1800">
              <a:solidFill>
                <a:srgbClr val="262626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pic>
        <p:nvPicPr>
          <p:cNvPr id="413" name="Google Shape;41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2625" y="535475"/>
            <a:ext cx="1645149" cy="212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reate an image with a search magnifier. orange color overlay" id="418" name="Google Shape;418;p8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446" r="1446" t="0"/>
          <a:stretch/>
        </p:blipFill>
        <p:spPr>
          <a:xfrm>
            <a:off x="2566550" y="1306285"/>
            <a:ext cx="1490400" cy="1534799"/>
          </a:xfrm>
          <a:prstGeom prst="rect">
            <a:avLst/>
          </a:prstGeom>
        </p:spPr>
      </p:pic>
      <p:pic>
        <p:nvPicPr>
          <p:cNvPr id="419" name="Google Shape;419;p88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1446" r="1446" t="0"/>
          <a:stretch/>
        </p:blipFill>
        <p:spPr>
          <a:xfrm>
            <a:off x="828677" y="1306285"/>
            <a:ext cx="1490400" cy="1534802"/>
          </a:xfrm>
          <a:prstGeom prst="rect">
            <a:avLst/>
          </a:prstGeom>
        </p:spPr>
      </p:pic>
      <p:pic>
        <p:nvPicPr>
          <p:cNvPr id="420" name="Google Shape;420;p88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0" l="1446" r="1446" t="0"/>
          <a:stretch/>
        </p:blipFill>
        <p:spPr>
          <a:xfrm>
            <a:off x="2566528" y="2946759"/>
            <a:ext cx="1490400" cy="1534802"/>
          </a:xfrm>
          <a:prstGeom prst="rect">
            <a:avLst/>
          </a:prstGeom>
        </p:spPr>
      </p:pic>
      <p:pic>
        <p:nvPicPr>
          <p:cNvPr id="421" name="Google Shape;421;p88"/>
          <p:cNvPicPr preferRelativeResize="0"/>
          <p:nvPr>
            <p:ph idx="5" type="pic"/>
          </p:nvPr>
        </p:nvPicPr>
        <p:blipFill rotWithShape="1">
          <a:blip r:embed="rId6">
            <a:alphaModFix/>
          </a:blip>
          <a:srcRect b="0" l="1446" r="1446" t="0"/>
          <a:stretch/>
        </p:blipFill>
        <p:spPr>
          <a:xfrm>
            <a:off x="828687" y="2946759"/>
            <a:ext cx="1490400" cy="1534802"/>
          </a:xfrm>
          <a:prstGeom prst="rect">
            <a:avLst/>
          </a:prstGeom>
        </p:spPr>
      </p:pic>
      <p:sp>
        <p:nvSpPr>
          <p:cNvPr id="422" name="Google Shape;422;p88"/>
          <p:cNvSpPr txBox="1"/>
          <p:nvPr/>
        </p:nvSpPr>
        <p:spPr>
          <a:xfrm>
            <a:off x="828674" y="600075"/>
            <a:ext cx="3082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b="1" lang="en-US" sz="1800">
                <a:solidFill>
                  <a:schemeClr val="accent2"/>
                </a:solidFill>
                <a:latin typeface="Noto Sans JP"/>
                <a:ea typeface="Noto Sans JP"/>
                <a:cs typeface="Noto Sans JP"/>
                <a:sym typeface="Noto Sans JP"/>
              </a:rPr>
              <a:t>Simplified </a:t>
            </a:r>
            <a:r>
              <a:rPr b="1" lang="en-US" sz="1800">
                <a:solidFill>
                  <a:schemeClr val="accent2"/>
                </a:solidFill>
                <a:latin typeface="Noto Sans JP"/>
                <a:ea typeface="Noto Sans JP"/>
                <a:cs typeface="Noto Sans JP"/>
                <a:sym typeface="Noto Sans JP"/>
              </a:rPr>
              <a:t>4-Step Process</a:t>
            </a:r>
            <a:endParaRPr b="1" sz="1800">
              <a:solidFill>
                <a:schemeClr val="accent2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423" name="Google Shape;423;p88"/>
          <p:cNvSpPr txBox="1"/>
          <p:nvPr/>
        </p:nvSpPr>
        <p:spPr>
          <a:xfrm>
            <a:off x="4304425" y="1412875"/>
            <a:ext cx="40110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b="1" lang="en-US">
                <a:solidFill>
                  <a:schemeClr val="accent2"/>
                </a:solidFill>
                <a:latin typeface="Noto Sans JP"/>
                <a:ea typeface="Noto Sans JP"/>
                <a:cs typeface="Noto Sans JP"/>
                <a:sym typeface="Noto Sans JP"/>
              </a:rPr>
              <a:t>Planning &amp; Kickoff</a:t>
            </a:r>
            <a:br>
              <a:rPr b="1" lang="en-US">
                <a:solidFill>
                  <a:schemeClr val="accent2"/>
                </a:solidFill>
                <a:latin typeface="Noto Sans JP"/>
                <a:ea typeface="Noto Sans JP"/>
                <a:cs typeface="Noto Sans JP"/>
                <a:sym typeface="Noto Sans JP"/>
              </a:rPr>
            </a:br>
            <a:endParaRPr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b="1" lang="en-US">
                <a:solidFill>
                  <a:schemeClr val="accent2"/>
                </a:solidFill>
                <a:latin typeface="Noto Sans JP"/>
                <a:ea typeface="Noto Sans JP"/>
                <a:cs typeface="Noto Sans JP"/>
                <a:sym typeface="Noto Sans JP"/>
              </a:rPr>
              <a:t>Testing &amp; Remediation</a:t>
            </a:r>
            <a:br>
              <a:rPr b="1" lang="en-US">
                <a:solidFill>
                  <a:schemeClr val="accent2"/>
                </a:solidFill>
                <a:latin typeface="Noto Sans JP"/>
                <a:ea typeface="Noto Sans JP"/>
                <a:cs typeface="Noto Sans JP"/>
                <a:sym typeface="Noto Sans JP"/>
              </a:rPr>
            </a:br>
            <a:endParaRPr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b="1" lang="en-US">
                <a:solidFill>
                  <a:schemeClr val="accent2"/>
                </a:solidFill>
                <a:latin typeface="Noto Sans JP"/>
                <a:ea typeface="Noto Sans JP"/>
                <a:cs typeface="Noto Sans JP"/>
                <a:sym typeface="Noto Sans JP"/>
              </a:rPr>
              <a:t>Reporting &amp; Client Meeting</a:t>
            </a:r>
            <a:br>
              <a:rPr b="1" lang="en-US">
                <a:solidFill>
                  <a:schemeClr val="accent2"/>
                </a:solidFill>
                <a:latin typeface="Noto Sans JP"/>
                <a:ea typeface="Noto Sans JP"/>
                <a:cs typeface="Noto Sans JP"/>
                <a:sym typeface="Noto Sans JP"/>
              </a:rPr>
            </a:br>
            <a:endParaRPr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b="1" lang="en-US">
                <a:solidFill>
                  <a:schemeClr val="accent2"/>
                </a:solidFill>
                <a:latin typeface="Noto Sans JP"/>
                <a:ea typeface="Noto Sans JP"/>
                <a:cs typeface="Noto Sans JP"/>
                <a:sym typeface="Noto Sans JP"/>
              </a:rPr>
              <a:t>Retesting &amp; Verification</a:t>
            </a:r>
            <a:endParaRPr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89"/>
          <p:cNvSpPr txBox="1"/>
          <p:nvPr/>
        </p:nvSpPr>
        <p:spPr>
          <a:xfrm>
            <a:off x="828675" y="1198875"/>
            <a:ext cx="5943900" cy="29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For the Customer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Wrap up all testing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Ensure report is complete and accurate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Provide a final summary and recommendations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For the Team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Review what worked well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Share what didn’t work (could be a new tool, process, test, etc)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Find the one area or tool that needs improvement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9" name="Google Shape;429;p89"/>
          <p:cNvSpPr/>
          <p:nvPr/>
        </p:nvSpPr>
        <p:spPr>
          <a:xfrm rot="5400000">
            <a:off x="7102168" y="3107006"/>
            <a:ext cx="1511916" cy="2571750"/>
          </a:xfrm>
          <a:custGeom>
            <a:rect b="b" l="l" r="r" t="t"/>
            <a:pathLst>
              <a:path extrusionOk="0" h="6858000" w="4031777">
                <a:moveTo>
                  <a:pt x="0" y="0"/>
                </a:moveTo>
                <a:lnTo>
                  <a:pt x="4031777" y="0"/>
                </a:lnTo>
                <a:lnTo>
                  <a:pt x="4031777" y="6858000"/>
                </a:lnTo>
                <a:lnTo>
                  <a:pt x="3959468" y="685800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89"/>
          <p:cNvSpPr txBox="1"/>
          <p:nvPr/>
        </p:nvSpPr>
        <p:spPr>
          <a:xfrm>
            <a:off x="6840050" y="600075"/>
            <a:ext cx="147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</a:rPr>
              <a:t>www.simplycubed.com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431" name="Google Shape;431;p89"/>
          <p:cNvSpPr/>
          <p:nvPr/>
        </p:nvSpPr>
        <p:spPr>
          <a:xfrm flipH="1" rot="-5400000">
            <a:off x="529918" y="3107006"/>
            <a:ext cx="1511916" cy="2571750"/>
          </a:xfrm>
          <a:custGeom>
            <a:rect b="b" l="l" r="r" t="t"/>
            <a:pathLst>
              <a:path extrusionOk="0" h="6858000" w="4031777">
                <a:moveTo>
                  <a:pt x="0" y="0"/>
                </a:moveTo>
                <a:lnTo>
                  <a:pt x="4031777" y="0"/>
                </a:lnTo>
                <a:lnTo>
                  <a:pt x="4031777" y="6858000"/>
                </a:lnTo>
                <a:lnTo>
                  <a:pt x="3959468" y="6858000"/>
                </a:lnTo>
                <a:close/>
              </a:path>
            </a:pathLst>
          </a:custGeom>
          <a:solidFill>
            <a:srgbClr val="FF652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89"/>
          <p:cNvSpPr txBox="1"/>
          <p:nvPr/>
        </p:nvSpPr>
        <p:spPr>
          <a:xfrm>
            <a:off x="828675" y="600075"/>
            <a:ext cx="4271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62626"/>
                </a:solidFill>
                <a:latin typeface="Noto Sans JP"/>
                <a:ea typeface="Noto Sans JP"/>
                <a:cs typeface="Noto Sans JP"/>
                <a:sym typeface="Noto Sans JP"/>
              </a:rPr>
              <a:t>Retest &amp; Final Report</a:t>
            </a:r>
            <a:endParaRPr b="1" sz="1800">
              <a:solidFill>
                <a:srgbClr val="262626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90"/>
          <p:cNvSpPr txBox="1"/>
          <p:nvPr/>
        </p:nvSpPr>
        <p:spPr>
          <a:xfrm>
            <a:off x="828675" y="600075"/>
            <a:ext cx="2281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Recap</a:t>
            </a:r>
            <a:endParaRPr sz="11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438" name="Google Shape;438;p90"/>
          <p:cNvSpPr txBox="1"/>
          <p:nvPr/>
        </p:nvSpPr>
        <p:spPr>
          <a:xfrm>
            <a:off x="733425" y="1511925"/>
            <a:ext cx="64578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111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oto Sans JP"/>
              <a:buChar char="●"/>
            </a:pPr>
            <a:r>
              <a:rPr b="1" lang="en-US" sz="1300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Harness AI — if you don't, it will replace you.</a:t>
            </a:r>
            <a:endParaRPr b="1" sz="1300"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indent="-3111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oto Sans JP"/>
              <a:buChar char="●"/>
            </a:pPr>
            <a:r>
              <a:rPr b="1" lang="en-US" sz="1300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Monitoring is only effective with sufficient data — at least 1 year’s worth.</a:t>
            </a:r>
            <a:br>
              <a:rPr b="1" lang="en-US" sz="1300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</a:br>
            <a:endParaRPr b="1" sz="1300"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indent="-3111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oto Sans JP"/>
              <a:buChar char="●"/>
            </a:pPr>
            <a:r>
              <a:rPr b="1" lang="en-US" sz="1300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Integrate AI into your workflows and explore continuous automation.</a:t>
            </a:r>
            <a:endParaRPr b="1" sz="1300"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439" name="Google Shape;439;p90"/>
          <p:cNvSpPr/>
          <p:nvPr/>
        </p:nvSpPr>
        <p:spPr>
          <a:xfrm flipH="1" rot="5400000">
            <a:off x="7102168" y="-529906"/>
            <a:ext cx="1511916" cy="2571750"/>
          </a:xfrm>
          <a:custGeom>
            <a:rect b="b" l="l" r="r" t="t"/>
            <a:pathLst>
              <a:path extrusionOk="0" h="6858000" w="4031777">
                <a:moveTo>
                  <a:pt x="0" y="0"/>
                </a:moveTo>
                <a:lnTo>
                  <a:pt x="4031777" y="0"/>
                </a:lnTo>
                <a:lnTo>
                  <a:pt x="4031777" y="6858000"/>
                </a:lnTo>
                <a:lnTo>
                  <a:pt x="3959468" y="6858000"/>
                </a:lnTo>
                <a:close/>
              </a:path>
            </a:pathLst>
          </a:custGeom>
          <a:solidFill>
            <a:srgbClr val="FF652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90"/>
          <p:cNvSpPr txBox="1"/>
          <p:nvPr/>
        </p:nvSpPr>
        <p:spPr>
          <a:xfrm>
            <a:off x="2565600" y="3887775"/>
            <a:ext cx="401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Play around and have fun with it.</a:t>
            </a:r>
            <a:endParaRPr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91"/>
          <p:cNvSpPr txBox="1"/>
          <p:nvPr/>
        </p:nvSpPr>
        <p:spPr>
          <a:xfrm>
            <a:off x="828670" y="1288025"/>
            <a:ext cx="2635800" cy="22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accent2"/>
                </a:solidFill>
                <a:latin typeface="Blinker SemiBold"/>
                <a:ea typeface="Blinker SemiBold"/>
                <a:cs typeface="Blinker SemiBold"/>
                <a:sym typeface="Blinker SemiBold"/>
              </a:rPr>
              <a:t>Thank You</a:t>
            </a:r>
            <a:endParaRPr sz="1100">
              <a:solidFill>
                <a:schemeClr val="accent2"/>
              </a:solidFill>
            </a:endParaRPr>
          </a:p>
        </p:txBody>
      </p:sp>
      <p:sp>
        <p:nvSpPr>
          <p:cNvPr id="446" name="Google Shape;446;p91"/>
          <p:cNvSpPr/>
          <p:nvPr/>
        </p:nvSpPr>
        <p:spPr>
          <a:xfrm>
            <a:off x="828725" y="3679550"/>
            <a:ext cx="2112000" cy="284700"/>
          </a:xfrm>
          <a:prstGeom prst="roundRect">
            <a:avLst>
              <a:gd fmla="val 16667" name="adj"/>
            </a:avLst>
          </a:prstGeom>
          <a:solidFill>
            <a:srgbClr val="3F3F3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For Your Attention</a:t>
            </a:r>
            <a:endParaRPr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pic>
        <p:nvPicPr>
          <p:cNvPr id="447" name="Google Shape;44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8325" y="910050"/>
            <a:ext cx="1883125" cy="188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91"/>
          <p:cNvSpPr txBox="1"/>
          <p:nvPr/>
        </p:nvSpPr>
        <p:spPr>
          <a:xfrm>
            <a:off x="4798325" y="3049250"/>
            <a:ext cx="1883100" cy="16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/>
              <a:t>AI Resources</a:t>
            </a:r>
            <a:endParaRPr b="1"/>
          </a:p>
          <a:p>
            <a:pPr indent="-3048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 u="sng">
                <a:solidFill>
                  <a:schemeClr val="hlink"/>
                </a:solidFill>
                <a:hlinkClick r:id="rId4"/>
              </a:rPr>
              <a:t>Claude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u="sng">
                <a:solidFill>
                  <a:schemeClr val="hlink"/>
                </a:solidFill>
                <a:hlinkClick r:id="rId5"/>
              </a:rPr>
              <a:t>GitHub Copilot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u="sng">
                <a:solidFill>
                  <a:schemeClr val="hlink"/>
                </a:solidFill>
                <a:hlinkClick r:id="rId6"/>
              </a:rPr>
              <a:t>Hugging Face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u="sng">
                <a:solidFill>
                  <a:schemeClr val="hlink"/>
                </a:solidFill>
                <a:hlinkClick r:id="rId7"/>
              </a:rPr>
              <a:t>OpenAI</a:t>
            </a:r>
            <a:endParaRPr sz="1200"/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 u="sng">
                <a:solidFill>
                  <a:schemeClr val="hlink"/>
                </a:solidFill>
                <a:hlinkClick r:id="rId8"/>
              </a:rPr>
              <a:t>Perplexity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49" name="Google Shape;449;p91"/>
          <p:cNvSpPr txBox="1"/>
          <p:nvPr/>
        </p:nvSpPr>
        <p:spPr>
          <a:xfrm>
            <a:off x="4997150" y="531900"/>
            <a:ext cx="159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LinkedIn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68"/>
          <p:cNvSpPr txBox="1"/>
          <p:nvPr/>
        </p:nvSpPr>
        <p:spPr>
          <a:xfrm>
            <a:off x="3029400" y="2329350"/>
            <a:ext cx="3085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Calibrating… </a:t>
            </a:r>
            <a:endParaRPr b="1"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17" name="Google Shape;217;p68"/>
          <p:cNvSpPr/>
          <p:nvPr/>
        </p:nvSpPr>
        <p:spPr>
          <a:xfrm flipH="1" rot="5400000">
            <a:off x="7102168" y="-529906"/>
            <a:ext cx="1511916" cy="2571750"/>
          </a:xfrm>
          <a:custGeom>
            <a:rect b="b" l="l" r="r" t="t"/>
            <a:pathLst>
              <a:path extrusionOk="0" h="6858000" w="4031777">
                <a:moveTo>
                  <a:pt x="0" y="0"/>
                </a:moveTo>
                <a:lnTo>
                  <a:pt x="4031777" y="0"/>
                </a:lnTo>
                <a:lnTo>
                  <a:pt x="4031777" y="6858000"/>
                </a:lnTo>
                <a:lnTo>
                  <a:pt x="3959468" y="6858000"/>
                </a:lnTo>
                <a:close/>
              </a:path>
            </a:pathLst>
          </a:custGeom>
          <a:solidFill>
            <a:srgbClr val="FF652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9"/>
          <p:cNvSpPr txBox="1"/>
          <p:nvPr/>
        </p:nvSpPr>
        <p:spPr>
          <a:xfrm>
            <a:off x="2460600" y="2329350"/>
            <a:ext cx="42228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...onboarding complete!</a:t>
            </a:r>
            <a:endParaRPr b="1" sz="2700"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2700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</a:br>
            <a:r>
              <a:rPr b="1" lang="en-US" sz="2700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Welcome to the Team.</a:t>
            </a:r>
            <a:endParaRPr b="1" sz="2700"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23" name="Google Shape;223;p69"/>
          <p:cNvSpPr/>
          <p:nvPr/>
        </p:nvSpPr>
        <p:spPr>
          <a:xfrm flipH="1" rot="5400000">
            <a:off x="7102168" y="-529906"/>
            <a:ext cx="1511916" cy="2571750"/>
          </a:xfrm>
          <a:custGeom>
            <a:rect b="b" l="l" r="r" t="t"/>
            <a:pathLst>
              <a:path extrusionOk="0" h="6858000" w="4031777">
                <a:moveTo>
                  <a:pt x="0" y="0"/>
                </a:moveTo>
                <a:lnTo>
                  <a:pt x="4031777" y="0"/>
                </a:lnTo>
                <a:lnTo>
                  <a:pt x="4031777" y="6858000"/>
                </a:lnTo>
                <a:lnTo>
                  <a:pt x="3959468" y="6858000"/>
                </a:lnTo>
                <a:close/>
              </a:path>
            </a:pathLst>
          </a:custGeom>
          <a:solidFill>
            <a:srgbClr val="FF652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70"/>
          <p:cNvSpPr txBox="1"/>
          <p:nvPr/>
        </p:nvSpPr>
        <p:spPr>
          <a:xfrm>
            <a:off x="2460600" y="2329350"/>
            <a:ext cx="42228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Once </a:t>
            </a:r>
            <a:r>
              <a:rPr b="1" lang="en-US" sz="2700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upon</a:t>
            </a:r>
            <a:r>
              <a:rPr b="1" lang="en-US" sz="2700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 a time, on a pentest far far away…</a:t>
            </a:r>
            <a:endParaRPr b="1" sz="2700"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29" name="Google Shape;229;p70"/>
          <p:cNvSpPr/>
          <p:nvPr/>
        </p:nvSpPr>
        <p:spPr>
          <a:xfrm flipH="1" rot="5400000">
            <a:off x="7102168" y="-529906"/>
            <a:ext cx="1511916" cy="2571750"/>
          </a:xfrm>
          <a:custGeom>
            <a:rect b="b" l="l" r="r" t="t"/>
            <a:pathLst>
              <a:path extrusionOk="0" h="6858000" w="4031777">
                <a:moveTo>
                  <a:pt x="0" y="0"/>
                </a:moveTo>
                <a:lnTo>
                  <a:pt x="4031777" y="0"/>
                </a:lnTo>
                <a:lnTo>
                  <a:pt x="4031777" y="6858000"/>
                </a:lnTo>
                <a:lnTo>
                  <a:pt x="3959468" y="6858000"/>
                </a:lnTo>
                <a:close/>
              </a:path>
            </a:pathLst>
          </a:custGeom>
          <a:solidFill>
            <a:srgbClr val="FF652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71"/>
          <p:cNvSpPr txBox="1"/>
          <p:nvPr/>
        </p:nvSpPr>
        <p:spPr>
          <a:xfrm>
            <a:off x="4304400" y="600075"/>
            <a:ext cx="4011000" cy="3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accent2"/>
                </a:solidFill>
                <a:latin typeface="Noto Sans JP"/>
                <a:ea typeface="Noto Sans JP"/>
                <a:cs typeface="Noto Sans JP"/>
                <a:sym typeface="Noto Sans JP"/>
              </a:rPr>
              <a:t>OVERVIEW</a:t>
            </a:r>
            <a:endParaRPr b="1" sz="1100">
              <a:solidFill>
                <a:schemeClr val="accent2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TechWave Innovations specializes in developing cutting-edge software solutions for businesses, focusing on cloud computing and AI-driven applications.</a:t>
            </a:r>
            <a:r>
              <a:rPr lang="en-US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Founded in 2018 and headquartered in Japan with 300 employees and growing rapidly.</a:t>
            </a:r>
            <a:endParaRPr sz="1100"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accent2"/>
                </a:solidFill>
                <a:latin typeface="Noto Sans JP"/>
                <a:ea typeface="Noto Sans JP"/>
                <a:cs typeface="Noto Sans JP"/>
                <a:sym typeface="Noto Sans JP"/>
              </a:rPr>
              <a:t>INDUSTRY</a:t>
            </a:r>
            <a:endParaRPr b="1" sz="1100">
              <a:solidFill>
                <a:schemeClr val="accent2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Technology &amp; Software Development</a:t>
            </a:r>
            <a:endParaRPr sz="1100"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accent2"/>
                </a:solidFill>
                <a:latin typeface="Noto Sans JP"/>
                <a:ea typeface="Noto Sans JP"/>
                <a:cs typeface="Noto Sans JP"/>
                <a:sym typeface="Noto Sans JP"/>
              </a:rPr>
              <a:t>CUSTOMER VERTICALS</a:t>
            </a:r>
            <a:endParaRPr sz="1100"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JP"/>
              <a:buChar char="●"/>
            </a:pPr>
            <a:r>
              <a:rPr lang="en-US" sz="1100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Financial Services</a:t>
            </a:r>
            <a:endParaRPr sz="1100"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JP"/>
              <a:buChar char="●"/>
            </a:pPr>
            <a:r>
              <a:rPr lang="en-US" sz="1100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FinTech</a:t>
            </a:r>
            <a:endParaRPr sz="1100"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JP"/>
              <a:buChar char="●"/>
            </a:pPr>
            <a:r>
              <a:rPr lang="en-US" sz="1100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Medical Tech</a:t>
            </a:r>
            <a:endParaRPr sz="1100"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35" name="Google Shape;235;p71"/>
          <p:cNvSpPr txBox="1"/>
          <p:nvPr/>
        </p:nvSpPr>
        <p:spPr>
          <a:xfrm>
            <a:off x="772675" y="600075"/>
            <a:ext cx="2918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b="1" lang="en-US" sz="1800">
                <a:solidFill>
                  <a:schemeClr val="accent2"/>
                </a:solidFill>
                <a:latin typeface="Noto Sans JP"/>
                <a:ea typeface="Noto Sans JP"/>
                <a:cs typeface="Noto Sans JP"/>
                <a:sym typeface="Noto Sans JP"/>
              </a:rPr>
              <a:t>TechWave Innovations</a:t>
            </a:r>
            <a:endParaRPr sz="1800">
              <a:solidFill>
                <a:schemeClr val="accent2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pic>
        <p:nvPicPr>
          <p:cNvPr id="236" name="Google Shape;23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675" y="1528424"/>
            <a:ext cx="2864076" cy="2724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reate an image with a search magnifier. orange color overlay" id="241" name="Google Shape;241;p7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446" r="1446" t="0"/>
          <a:stretch/>
        </p:blipFill>
        <p:spPr>
          <a:xfrm>
            <a:off x="2566550" y="1306285"/>
            <a:ext cx="1490400" cy="1534799"/>
          </a:xfrm>
          <a:prstGeom prst="rect">
            <a:avLst/>
          </a:prstGeom>
        </p:spPr>
      </p:pic>
      <p:pic>
        <p:nvPicPr>
          <p:cNvPr id="242" name="Google Shape;242;p72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1446" r="1446" t="0"/>
          <a:stretch/>
        </p:blipFill>
        <p:spPr>
          <a:xfrm>
            <a:off x="828677" y="1306285"/>
            <a:ext cx="1490400" cy="1534802"/>
          </a:xfrm>
          <a:prstGeom prst="rect">
            <a:avLst/>
          </a:prstGeom>
        </p:spPr>
      </p:pic>
      <p:pic>
        <p:nvPicPr>
          <p:cNvPr id="243" name="Google Shape;243;p72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0" l="1446" r="1446" t="0"/>
          <a:stretch/>
        </p:blipFill>
        <p:spPr>
          <a:xfrm>
            <a:off x="2566528" y="2946759"/>
            <a:ext cx="1490400" cy="1534802"/>
          </a:xfrm>
          <a:prstGeom prst="rect">
            <a:avLst/>
          </a:prstGeom>
        </p:spPr>
      </p:pic>
      <p:pic>
        <p:nvPicPr>
          <p:cNvPr id="244" name="Google Shape;244;p72"/>
          <p:cNvPicPr preferRelativeResize="0"/>
          <p:nvPr>
            <p:ph idx="5" type="pic"/>
          </p:nvPr>
        </p:nvPicPr>
        <p:blipFill rotWithShape="1">
          <a:blip r:embed="rId6">
            <a:alphaModFix/>
          </a:blip>
          <a:srcRect b="0" l="1446" r="1446" t="0"/>
          <a:stretch/>
        </p:blipFill>
        <p:spPr>
          <a:xfrm>
            <a:off x="828687" y="2946759"/>
            <a:ext cx="1490400" cy="1534802"/>
          </a:xfrm>
          <a:prstGeom prst="rect">
            <a:avLst/>
          </a:prstGeom>
        </p:spPr>
      </p:pic>
      <p:sp>
        <p:nvSpPr>
          <p:cNvPr id="245" name="Google Shape;245;p72"/>
          <p:cNvSpPr txBox="1"/>
          <p:nvPr/>
        </p:nvSpPr>
        <p:spPr>
          <a:xfrm>
            <a:off x="828674" y="600075"/>
            <a:ext cx="3082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b="1" lang="en-US" sz="1800">
                <a:solidFill>
                  <a:schemeClr val="accent2"/>
                </a:solidFill>
                <a:latin typeface="Noto Sans JP"/>
                <a:ea typeface="Noto Sans JP"/>
                <a:cs typeface="Noto Sans JP"/>
                <a:sym typeface="Noto Sans JP"/>
              </a:rPr>
              <a:t>Simplified 4-Step Process</a:t>
            </a:r>
            <a:endParaRPr b="1" sz="1800">
              <a:solidFill>
                <a:schemeClr val="accent2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46" name="Google Shape;246;p72"/>
          <p:cNvSpPr txBox="1"/>
          <p:nvPr/>
        </p:nvSpPr>
        <p:spPr>
          <a:xfrm>
            <a:off x="4304425" y="1412875"/>
            <a:ext cx="40110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b="1" lang="en-US">
                <a:solidFill>
                  <a:schemeClr val="accent2"/>
                </a:solidFill>
                <a:latin typeface="Noto Sans JP"/>
                <a:ea typeface="Noto Sans JP"/>
                <a:cs typeface="Noto Sans JP"/>
                <a:sym typeface="Noto Sans JP"/>
              </a:rPr>
              <a:t>Planning &amp; Kickoff</a:t>
            </a:r>
            <a:br>
              <a:rPr b="1" lang="en-US">
                <a:solidFill>
                  <a:schemeClr val="accent2"/>
                </a:solidFill>
                <a:latin typeface="Noto Sans JP"/>
                <a:ea typeface="Noto Sans JP"/>
                <a:cs typeface="Noto Sans JP"/>
                <a:sym typeface="Noto Sans JP"/>
              </a:rPr>
            </a:br>
            <a:endParaRPr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b="1" lang="en-US">
                <a:solidFill>
                  <a:schemeClr val="accent2"/>
                </a:solidFill>
                <a:latin typeface="Noto Sans JP"/>
                <a:ea typeface="Noto Sans JP"/>
                <a:cs typeface="Noto Sans JP"/>
                <a:sym typeface="Noto Sans JP"/>
              </a:rPr>
              <a:t>Testing &amp; Remediation</a:t>
            </a:r>
            <a:br>
              <a:rPr b="1" lang="en-US">
                <a:solidFill>
                  <a:schemeClr val="accent2"/>
                </a:solidFill>
                <a:latin typeface="Noto Sans JP"/>
                <a:ea typeface="Noto Sans JP"/>
                <a:cs typeface="Noto Sans JP"/>
                <a:sym typeface="Noto Sans JP"/>
              </a:rPr>
            </a:br>
            <a:endParaRPr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b="1" lang="en-US">
                <a:solidFill>
                  <a:schemeClr val="accent2"/>
                </a:solidFill>
                <a:latin typeface="Noto Sans JP"/>
                <a:ea typeface="Noto Sans JP"/>
                <a:cs typeface="Noto Sans JP"/>
                <a:sym typeface="Noto Sans JP"/>
              </a:rPr>
              <a:t>Reporting &amp; Client Meeting</a:t>
            </a:r>
            <a:br>
              <a:rPr b="1" lang="en-US">
                <a:solidFill>
                  <a:schemeClr val="accent2"/>
                </a:solidFill>
                <a:latin typeface="Noto Sans JP"/>
                <a:ea typeface="Noto Sans JP"/>
                <a:cs typeface="Noto Sans JP"/>
                <a:sym typeface="Noto Sans JP"/>
              </a:rPr>
            </a:br>
            <a:endParaRPr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b="1" lang="en-US">
                <a:solidFill>
                  <a:schemeClr val="accent2"/>
                </a:solidFill>
                <a:latin typeface="Noto Sans JP"/>
                <a:ea typeface="Noto Sans JP"/>
                <a:cs typeface="Noto Sans JP"/>
                <a:sym typeface="Noto Sans JP"/>
              </a:rPr>
              <a:t>Retesting &amp; Verification</a:t>
            </a:r>
            <a:endParaRPr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reate an image with a search magnifier. orange color overlay" id="251" name="Google Shape;251;p7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446" r="1446" t="0"/>
          <a:stretch/>
        </p:blipFill>
        <p:spPr>
          <a:xfrm>
            <a:off x="2566550" y="1306285"/>
            <a:ext cx="1490400" cy="1534799"/>
          </a:xfrm>
          <a:prstGeom prst="rect">
            <a:avLst/>
          </a:prstGeom>
        </p:spPr>
      </p:pic>
      <p:pic>
        <p:nvPicPr>
          <p:cNvPr id="252" name="Google Shape;252;p73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1446" r="1446" t="0"/>
          <a:stretch/>
        </p:blipFill>
        <p:spPr>
          <a:xfrm>
            <a:off x="828677" y="1306285"/>
            <a:ext cx="1490400" cy="1534802"/>
          </a:xfrm>
          <a:prstGeom prst="rect">
            <a:avLst/>
          </a:prstGeom>
        </p:spPr>
      </p:pic>
      <p:pic>
        <p:nvPicPr>
          <p:cNvPr id="253" name="Google Shape;253;p73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0" l="1446" r="1446" t="0"/>
          <a:stretch/>
        </p:blipFill>
        <p:spPr>
          <a:xfrm>
            <a:off x="2566528" y="2946759"/>
            <a:ext cx="1490400" cy="1534802"/>
          </a:xfrm>
          <a:prstGeom prst="rect">
            <a:avLst/>
          </a:prstGeom>
        </p:spPr>
      </p:pic>
      <p:pic>
        <p:nvPicPr>
          <p:cNvPr id="254" name="Google Shape;254;p73"/>
          <p:cNvPicPr preferRelativeResize="0"/>
          <p:nvPr>
            <p:ph idx="5" type="pic"/>
          </p:nvPr>
        </p:nvPicPr>
        <p:blipFill rotWithShape="1">
          <a:blip r:embed="rId6">
            <a:alphaModFix/>
          </a:blip>
          <a:srcRect b="0" l="1446" r="1446" t="0"/>
          <a:stretch/>
        </p:blipFill>
        <p:spPr>
          <a:xfrm>
            <a:off x="828687" y="2946759"/>
            <a:ext cx="1490400" cy="1534802"/>
          </a:xfrm>
          <a:prstGeom prst="rect">
            <a:avLst/>
          </a:prstGeom>
        </p:spPr>
      </p:pic>
      <p:sp>
        <p:nvSpPr>
          <p:cNvPr id="255" name="Google Shape;255;p73"/>
          <p:cNvSpPr txBox="1"/>
          <p:nvPr/>
        </p:nvSpPr>
        <p:spPr>
          <a:xfrm>
            <a:off x="828674" y="600075"/>
            <a:ext cx="3082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b="1" lang="en-US" sz="1800">
                <a:solidFill>
                  <a:schemeClr val="accent2"/>
                </a:solidFill>
                <a:latin typeface="Noto Sans JP"/>
                <a:ea typeface="Noto Sans JP"/>
                <a:cs typeface="Noto Sans JP"/>
                <a:sym typeface="Noto Sans JP"/>
              </a:rPr>
              <a:t>Simplified 4-Step Process</a:t>
            </a:r>
            <a:endParaRPr b="1" sz="1800">
              <a:solidFill>
                <a:schemeClr val="accent2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56" name="Google Shape;256;p73"/>
          <p:cNvSpPr txBox="1"/>
          <p:nvPr/>
        </p:nvSpPr>
        <p:spPr>
          <a:xfrm>
            <a:off x="4304425" y="1412875"/>
            <a:ext cx="40110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b="1" lang="en-US">
                <a:solidFill>
                  <a:schemeClr val="accent2"/>
                </a:solidFill>
                <a:latin typeface="Noto Sans JP"/>
                <a:ea typeface="Noto Sans JP"/>
                <a:cs typeface="Noto Sans JP"/>
                <a:sym typeface="Noto Sans JP"/>
              </a:rPr>
              <a:t>Planning &amp; Kickoff</a:t>
            </a:r>
            <a:br>
              <a:rPr b="1" lang="en-US">
                <a:solidFill>
                  <a:schemeClr val="accent2"/>
                </a:solidFill>
                <a:latin typeface="Noto Sans JP"/>
                <a:ea typeface="Noto Sans JP"/>
                <a:cs typeface="Noto Sans JP"/>
                <a:sym typeface="Noto Sans JP"/>
              </a:rPr>
            </a:br>
            <a:endParaRPr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rabicPeriod"/>
            </a:pPr>
            <a:r>
              <a:rPr b="1" lang="en-US">
                <a:solidFill>
                  <a:schemeClr val="lt2"/>
                </a:solidFill>
                <a:latin typeface="Noto Sans JP"/>
                <a:ea typeface="Noto Sans JP"/>
                <a:cs typeface="Noto Sans JP"/>
                <a:sym typeface="Noto Sans JP"/>
              </a:rPr>
              <a:t>Testing &amp; Remediation</a:t>
            </a:r>
            <a:br>
              <a:rPr b="1" lang="en-US">
                <a:solidFill>
                  <a:schemeClr val="lt2"/>
                </a:solidFill>
                <a:latin typeface="Noto Sans JP"/>
                <a:ea typeface="Noto Sans JP"/>
                <a:cs typeface="Noto Sans JP"/>
                <a:sym typeface="Noto Sans JP"/>
              </a:rPr>
            </a:br>
            <a:endParaRPr>
              <a:solidFill>
                <a:schemeClr val="lt2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rabicPeriod"/>
            </a:pPr>
            <a:r>
              <a:rPr b="1" lang="en-US">
                <a:solidFill>
                  <a:schemeClr val="lt2"/>
                </a:solidFill>
                <a:latin typeface="Noto Sans JP"/>
                <a:ea typeface="Noto Sans JP"/>
                <a:cs typeface="Noto Sans JP"/>
                <a:sym typeface="Noto Sans JP"/>
              </a:rPr>
              <a:t>Reporting &amp; Client Debrief</a:t>
            </a:r>
            <a:br>
              <a:rPr b="1" lang="en-US">
                <a:solidFill>
                  <a:schemeClr val="lt2"/>
                </a:solidFill>
                <a:latin typeface="Noto Sans JP"/>
                <a:ea typeface="Noto Sans JP"/>
                <a:cs typeface="Noto Sans JP"/>
                <a:sym typeface="Noto Sans JP"/>
              </a:rPr>
            </a:br>
            <a:endParaRPr>
              <a:solidFill>
                <a:schemeClr val="lt2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rabicPeriod"/>
            </a:pPr>
            <a:r>
              <a:rPr b="1" lang="en-US">
                <a:solidFill>
                  <a:schemeClr val="lt2"/>
                </a:solidFill>
                <a:latin typeface="Noto Sans JP"/>
                <a:ea typeface="Noto Sans JP"/>
                <a:cs typeface="Noto Sans JP"/>
                <a:sym typeface="Noto Sans JP"/>
              </a:rPr>
              <a:t>Retesting &amp; Verification</a:t>
            </a:r>
            <a:endParaRPr b="1">
              <a:solidFill>
                <a:schemeClr val="lt2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74"/>
          <p:cNvSpPr/>
          <p:nvPr/>
        </p:nvSpPr>
        <p:spPr>
          <a:xfrm rot="5400000">
            <a:off x="7102168" y="3107006"/>
            <a:ext cx="1511916" cy="2571750"/>
          </a:xfrm>
          <a:custGeom>
            <a:rect b="b" l="l" r="r" t="t"/>
            <a:pathLst>
              <a:path extrusionOk="0" h="6858000" w="4031777">
                <a:moveTo>
                  <a:pt x="0" y="0"/>
                </a:moveTo>
                <a:lnTo>
                  <a:pt x="4031777" y="0"/>
                </a:lnTo>
                <a:lnTo>
                  <a:pt x="4031777" y="6858000"/>
                </a:lnTo>
                <a:lnTo>
                  <a:pt x="3959468" y="685800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74"/>
          <p:cNvSpPr txBox="1"/>
          <p:nvPr/>
        </p:nvSpPr>
        <p:spPr>
          <a:xfrm>
            <a:off x="6840050" y="600075"/>
            <a:ext cx="147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</a:rPr>
              <a:t>www.simplycubed.com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63" name="Google Shape;263;p74"/>
          <p:cNvSpPr/>
          <p:nvPr/>
        </p:nvSpPr>
        <p:spPr>
          <a:xfrm flipH="1" rot="-5400000">
            <a:off x="529918" y="3107006"/>
            <a:ext cx="1511916" cy="2571750"/>
          </a:xfrm>
          <a:custGeom>
            <a:rect b="b" l="l" r="r" t="t"/>
            <a:pathLst>
              <a:path extrusionOk="0" h="6858000" w="4031777">
                <a:moveTo>
                  <a:pt x="0" y="0"/>
                </a:moveTo>
                <a:lnTo>
                  <a:pt x="4031777" y="0"/>
                </a:lnTo>
                <a:lnTo>
                  <a:pt x="4031777" y="6858000"/>
                </a:lnTo>
                <a:lnTo>
                  <a:pt x="3959468" y="6858000"/>
                </a:lnTo>
                <a:close/>
              </a:path>
            </a:pathLst>
          </a:custGeom>
          <a:solidFill>
            <a:srgbClr val="FF652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74"/>
          <p:cNvSpPr txBox="1"/>
          <p:nvPr/>
        </p:nvSpPr>
        <p:spPr>
          <a:xfrm>
            <a:off x="828675" y="600075"/>
            <a:ext cx="4271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62626"/>
                </a:solidFill>
                <a:latin typeface="Noto Sans JP"/>
                <a:ea typeface="Noto Sans JP"/>
                <a:cs typeface="Noto Sans JP"/>
                <a:sym typeface="Noto Sans JP"/>
              </a:rPr>
              <a:t>Scoping with the 5 W’s</a:t>
            </a:r>
            <a:endParaRPr b="1" sz="1800">
              <a:solidFill>
                <a:srgbClr val="262626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65" name="Google Shape;265;p74"/>
          <p:cNvSpPr txBox="1"/>
          <p:nvPr/>
        </p:nvSpPr>
        <p:spPr>
          <a:xfrm>
            <a:off x="828675" y="1198875"/>
            <a:ext cx="46521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Who</a:t>
            </a:r>
            <a:r>
              <a:rPr lang="en-US" sz="1800">
                <a:solidFill>
                  <a:schemeClr val="dk1"/>
                </a:solidFill>
              </a:rPr>
              <a:t> will be involved?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What</a:t>
            </a:r>
            <a:r>
              <a:rPr lang="en-US" sz="1800">
                <a:solidFill>
                  <a:schemeClr val="dk1"/>
                </a:solidFill>
              </a:rPr>
              <a:t> do they want to test?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When</a:t>
            </a:r>
            <a:r>
              <a:rPr lang="en-US" sz="1800">
                <a:solidFill>
                  <a:schemeClr val="dk1"/>
                </a:solidFill>
              </a:rPr>
              <a:t> do they want it tested?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Where</a:t>
            </a:r>
            <a:r>
              <a:rPr lang="en-US" sz="1800">
                <a:solidFill>
                  <a:schemeClr val="dk1"/>
                </a:solidFill>
              </a:rPr>
              <a:t> will the testing take place?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Why</a:t>
            </a:r>
            <a:r>
              <a:rPr lang="en-US" sz="1800">
                <a:solidFill>
                  <a:schemeClr val="dk1"/>
                </a:solidFill>
              </a:rPr>
              <a:t> are they testing it?</a:t>
            </a:r>
            <a:endParaRPr sz="1800">
              <a:solidFill>
                <a:srgbClr val="262626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66" name="Google Shape;266;p74"/>
          <p:cNvSpPr txBox="1"/>
          <p:nvPr/>
        </p:nvSpPr>
        <p:spPr>
          <a:xfrm>
            <a:off x="5281500" y="600075"/>
            <a:ext cx="3465600" cy="15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Don’t forget! 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Verify that all systems belong to the customer or that you have the legal approvals to test!</a:t>
            </a:r>
            <a:endParaRPr sz="1800">
              <a:solidFill>
                <a:srgbClr val="262626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ales Marketing">
  <a:themeElements>
    <a:clrScheme name="Sales Marketing">
      <a:dk1>
        <a:srgbClr val="000000"/>
      </a:dk1>
      <a:lt1>
        <a:srgbClr val="FFFFFF"/>
      </a:lt1>
      <a:dk2>
        <a:srgbClr val="1D2224"/>
      </a:dk2>
      <a:lt2>
        <a:srgbClr val="E7E6E6"/>
      </a:lt2>
      <a:accent1>
        <a:srgbClr val="F2A10B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